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3"/>
  </p:notesMasterIdLst>
  <p:handoutMasterIdLst>
    <p:handoutMasterId r:id="rId44"/>
  </p:handoutMasterIdLst>
  <p:sldIdLst>
    <p:sldId id="311" r:id="rId2"/>
    <p:sldId id="321" r:id="rId3"/>
    <p:sldId id="312" r:id="rId4"/>
    <p:sldId id="391" r:id="rId5"/>
    <p:sldId id="313" r:id="rId6"/>
    <p:sldId id="314" r:id="rId7"/>
    <p:sldId id="315" r:id="rId8"/>
    <p:sldId id="316" r:id="rId9"/>
    <p:sldId id="392" r:id="rId10"/>
    <p:sldId id="322" r:id="rId11"/>
    <p:sldId id="453" r:id="rId12"/>
    <p:sldId id="395" r:id="rId13"/>
    <p:sldId id="323" r:id="rId14"/>
    <p:sldId id="318" r:id="rId15"/>
    <p:sldId id="319" r:id="rId16"/>
    <p:sldId id="427" r:id="rId17"/>
    <p:sldId id="324" r:id="rId18"/>
    <p:sldId id="389" r:id="rId19"/>
    <p:sldId id="393" r:id="rId20"/>
    <p:sldId id="386" r:id="rId21"/>
    <p:sldId id="261" r:id="rId22"/>
    <p:sldId id="257" r:id="rId23"/>
    <p:sldId id="388" r:id="rId24"/>
    <p:sldId id="387" r:id="rId25"/>
    <p:sldId id="394" r:id="rId26"/>
    <p:sldId id="320" r:id="rId27"/>
    <p:sldId id="390" r:id="rId28"/>
    <p:sldId id="325" r:id="rId29"/>
    <p:sldId id="326" r:id="rId30"/>
    <p:sldId id="376" r:id="rId31"/>
    <p:sldId id="327" r:id="rId32"/>
    <p:sldId id="328" r:id="rId33"/>
    <p:sldId id="377" r:id="rId34"/>
    <p:sldId id="379" r:id="rId35"/>
    <p:sldId id="380" r:id="rId36"/>
    <p:sldId id="378" r:id="rId37"/>
    <p:sldId id="381" r:id="rId38"/>
    <p:sldId id="382" r:id="rId39"/>
    <p:sldId id="383" r:id="rId40"/>
    <p:sldId id="384" r:id="rId41"/>
    <p:sldId id="385" r:id="rId42"/>
  </p:sldIdLst>
  <p:sldSz cx="9144000" cy="6858000" type="screen4x3"/>
  <p:notesSz cx="7315200" cy="9601200"/>
  <p:custDataLst>
    <p:tags r:id="rId45"/>
  </p:custDataLst>
  <p:defaultTextStyle>
    <a:defPPr>
      <a:defRPr lang="en-US"/>
    </a:defPPr>
    <a:lvl1pPr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78">
          <p15:clr>
            <a:srgbClr val="A4A3A4"/>
          </p15:clr>
        </p15:guide>
      </p15:sldGuideLst>
    </p:ext>
    <p:ext uri="{2D200454-40CA-4A62-9FC3-DE9A4176ACB9}">
      <p15:notesGuideLst xmlns:p15="http://schemas.microsoft.com/office/powerpoint/2012/main">
        <p15:guide id="1" orient="horz" pos="3024">
          <p15:clr>
            <a:srgbClr val="A4A3A4"/>
          </p15:clr>
        </p15:guide>
        <p15:guide id="2" pos="230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FF99"/>
    <a:srgbClr val="FFCC99"/>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58" autoAdjust="0"/>
  </p:normalViewPr>
  <p:slideViewPr>
    <p:cSldViewPr>
      <p:cViewPr>
        <p:scale>
          <a:sx n="65" d="100"/>
          <a:sy n="65" d="100"/>
        </p:scale>
        <p:origin x="327" y="561"/>
      </p:cViewPr>
      <p:guideLst>
        <p:guide orient="horz" pos="2160"/>
        <p:guide pos="2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004" y="2852"/>
      </p:cViewPr>
      <p:guideLst>
        <p:guide orient="horz" pos="3024"/>
        <p:guide pos="230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un Lee" userId="ba2d9a24ccc042b8" providerId="LiveId" clId="{E3246430-2E87-4E26-91F3-1F20FF621A33}"/>
    <pc:docChg chg="modSld">
      <pc:chgData name="Wenjun Lee" userId="ba2d9a24ccc042b8" providerId="LiveId" clId="{E3246430-2E87-4E26-91F3-1F20FF621A33}" dt="2025-06-19T02:31:54.191" v="34" actId="20577"/>
      <pc:docMkLst>
        <pc:docMk/>
      </pc:docMkLst>
      <pc:sldChg chg="modSp mod">
        <pc:chgData name="Wenjun Lee" userId="ba2d9a24ccc042b8" providerId="LiveId" clId="{E3246430-2E87-4E26-91F3-1F20FF621A33}" dt="2025-06-19T02:14:11.903" v="1" actId="1037"/>
        <pc:sldMkLst>
          <pc:docMk/>
          <pc:sldMk cId="0" sldId="311"/>
        </pc:sldMkLst>
        <pc:picChg chg="mod">
          <ac:chgData name="Wenjun Lee" userId="ba2d9a24ccc042b8" providerId="LiveId" clId="{E3246430-2E87-4E26-91F3-1F20FF621A33}" dt="2025-06-19T02:14:11.903" v="1" actId="1037"/>
          <ac:picMkLst>
            <pc:docMk/>
            <pc:sldMk cId="0" sldId="311"/>
            <ac:picMk id="3" creationId="{00000000-0000-0000-0000-000000000000}"/>
          </ac:picMkLst>
        </pc:picChg>
      </pc:sldChg>
      <pc:sldChg chg="modNotesTx">
        <pc:chgData name="Wenjun Lee" userId="ba2d9a24ccc042b8" providerId="LiveId" clId="{E3246430-2E87-4E26-91F3-1F20FF621A33}" dt="2025-06-19T02:23:08.248" v="29" actId="20577"/>
        <pc:sldMkLst>
          <pc:docMk/>
          <pc:sldMk cId="0" sldId="313"/>
        </pc:sldMkLst>
      </pc:sldChg>
      <pc:sldChg chg="modSp mod">
        <pc:chgData name="Wenjun Lee" userId="ba2d9a24ccc042b8" providerId="LiveId" clId="{E3246430-2E87-4E26-91F3-1F20FF621A33}" dt="2025-06-19T02:21:26.877" v="2" actId="207"/>
        <pc:sldMkLst>
          <pc:docMk/>
          <pc:sldMk cId="0" sldId="314"/>
        </pc:sldMkLst>
        <pc:spChg chg="mod">
          <ac:chgData name="Wenjun Lee" userId="ba2d9a24ccc042b8" providerId="LiveId" clId="{E3246430-2E87-4E26-91F3-1F20FF621A33}" dt="2025-06-19T02:21:26.877" v="2" actId="207"/>
          <ac:spMkLst>
            <pc:docMk/>
            <pc:sldMk cId="0" sldId="314"/>
            <ac:spMk id="3" creationId="{00000000-0000-0000-0000-000000000000}"/>
          </ac:spMkLst>
        </pc:spChg>
      </pc:sldChg>
      <pc:sldChg chg="modNotesTx">
        <pc:chgData name="Wenjun Lee" userId="ba2d9a24ccc042b8" providerId="LiveId" clId="{E3246430-2E87-4E26-91F3-1F20FF621A33}" dt="2025-06-19T02:31:54.191" v="34" actId="20577"/>
        <pc:sldMkLst>
          <pc:docMk/>
          <pc:sldMk cId="0" sldId="3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6" name="Rectangle 4"/>
          <p:cNvSpPr>
            <a:spLocks noGrp="1" noChangeArrowheads="1"/>
          </p:cNvSpPr>
          <p:nvPr>
            <p:ph type="ftr" sz="quarter" idx="2"/>
          </p:nvPr>
        </p:nvSpPr>
        <p:spPr bwMode="auto">
          <a:xfrm>
            <a:off x="0" y="9118600"/>
            <a:ext cx="3170238" cy="481013"/>
          </a:xfrm>
          <a:prstGeom prst="rect">
            <a:avLst/>
          </a:prstGeom>
          <a:noFill/>
          <a:ln>
            <a:noFill/>
          </a:ln>
          <a:effectLst/>
        </p:spPr>
        <p:txBody>
          <a:bodyPr vert="horz" wrap="square" lIns="96653" tIns="48327" rIns="96653" bIns="48327" numCol="1" anchor="b" anchorCtr="0" compatLnSpc="1"/>
          <a:lstStyle>
            <a:lvl1pPr algn="l" defTabSz="966470">
              <a:defRPr sz="1200"/>
            </a:lvl1pPr>
          </a:lstStyle>
          <a:p>
            <a:pPr>
              <a:defRPr/>
            </a:pPr>
            <a:endParaRPr lang="en-US" altLang="zh-CN"/>
          </a:p>
        </p:txBody>
      </p:sp>
      <p:sp>
        <p:nvSpPr>
          <p:cNvPr id="177157" name="Rectangle 5"/>
          <p:cNvSpPr>
            <a:spLocks noGrp="1" noChangeArrowheads="1"/>
          </p:cNvSpPr>
          <p:nvPr>
            <p:ph type="sldNum" sz="quarter" idx="3"/>
          </p:nvPr>
        </p:nvSpPr>
        <p:spPr bwMode="auto">
          <a:xfrm>
            <a:off x="4143375" y="9118600"/>
            <a:ext cx="3170238" cy="481013"/>
          </a:xfrm>
          <a:prstGeom prst="rect">
            <a:avLst/>
          </a:prstGeom>
          <a:noFill/>
          <a:ln>
            <a:noFill/>
          </a:ln>
          <a:effectLst/>
        </p:spPr>
        <p:txBody>
          <a:bodyPr vert="horz" wrap="square" lIns="96653" tIns="48327" rIns="96653" bIns="48327" numCol="1" anchor="b" anchorCtr="0" compatLnSpc="1"/>
          <a:lstStyle>
            <a:lvl1pPr algn="r" defTabSz="966470">
              <a:defRPr sz="1200"/>
            </a:lvl1pPr>
          </a:lstStyle>
          <a:p>
            <a:pPr>
              <a:defRPr/>
            </a:pPr>
            <a:fld id="{C9A86529-D9AC-4554-8E28-24DB51AC9F35}" type="slidenum">
              <a:rPr lang="en-US" altLang="zh-CN"/>
              <a:t>‹#›</a:t>
            </a:fld>
            <a:endParaRPr lang="en-US" altLang="zh-CN"/>
          </a:p>
        </p:txBody>
      </p:sp>
      <p:sp>
        <p:nvSpPr>
          <p:cNvPr id="177158" name="Rectangle 6"/>
          <p:cNvSpPr>
            <a:spLocks noChangeArrowheads="1"/>
          </p:cNvSpPr>
          <p:nvPr/>
        </p:nvSpPr>
        <p:spPr bwMode="auto">
          <a:xfrm>
            <a:off x="533400" y="304800"/>
            <a:ext cx="3816350" cy="496888"/>
          </a:xfrm>
          <a:prstGeom prst="rect">
            <a:avLst/>
          </a:prstGeom>
          <a:noFill/>
          <a:ln>
            <a:noFill/>
          </a:ln>
          <a:effectLst/>
        </p:spPr>
        <p:txBody>
          <a:bodyPr lIns="100243" tIns="50122" rIns="100243" bIns="50122"/>
          <a:lstStyle>
            <a:lvl1pPr algn="l" defTabSz="1003300">
              <a:defRPr sz="2400">
                <a:solidFill>
                  <a:schemeClr val="tx1"/>
                </a:solidFill>
                <a:latin typeface="Times New Roman" panose="02020603050405020304" pitchFamily="18" charset="0"/>
              </a:defRPr>
            </a:lvl1pPr>
            <a:lvl2pPr marL="500380"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680" algn="l" defTabSz="1003300">
              <a:defRPr sz="2400">
                <a:solidFill>
                  <a:schemeClr val="tx1"/>
                </a:solidFill>
                <a:latin typeface="Times New Roman" panose="02020603050405020304" pitchFamily="18" charset="0"/>
              </a:defRPr>
            </a:lvl4pPr>
            <a:lvl5pPr marL="2005330" algn="l" defTabSz="1003300">
              <a:defRPr sz="2400">
                <a:solidFill>
                  <a:schemeClr val="tx1"/>
                </a:solidFill>
                <a:latin typeface="Times New Roman" panose="02020603050405020304" pitchFamily="18" charset="0"/>
              </a:defRPr>
            </a:lvl5pPr>
            <a:lvl6pPr marL="2462530" defTabSz="1003300" eaLnBrk="0" fontAlgn="base" hangingPunct="0">
              <a:spcBef>
                <a:spcPct val="0"/>
              </a:spcBef>
              <a:spcAft>
                <a:spcPct val="0"/>
              </a:spcAft>
              <a:defRPr sz="2400">
                <a:solidFill>
                  <a:schemeClr val="tx1"/>
                </a:solidFill>
                <a:latin typeface="Times New Roman" panose="02020603050405020304" pitchFamily="18" charset="0"/>
              </a:defRPr>
            </a:lvl6pPr>
            <a:lvl7pPr marL="2919730" defTabSz="1003300" eaLnBrk="0" fontAlgn="base" hangingPunct="0">
              <a:spcBef>
                <a:spcPct val="0"/>
              </a:spcBef>
              <a:spcAft>
                <a:spcPct val="0"/>
              </a:spcAft>
              <a:defRPr sz="2400">
                <a:solidFill>
                  <a:schemeClr val="tx1"/>
                </a:solidFill>
                <a:latin typeface="Times New Roman" panose="02020603050405020304" pitchFamily="18" charset="0"/>
              </a:defRPr>
            </a:lvl7pPr>
            <a:lvl8pPr marL="3376930" defTabSz="1003300" eaLnBrk="0" fontAlgn="base" hangingPunct="0">
              <a:spcBef>
                <a:spcPct val="0"/>
              </a:spcBef>
              <a:spcAft>
                <a:spcPct val="0"/>
              </a:spcAft>
              <a:defRPr sz="2400">
                <a:solidFill>
                  <a:schemeClr val="tx1"/>
                </a:solidFill>
                <a:latin typeface="Times New Roman" panose="02020603050405020304" pitchFamily="18" charset="0"/>
              </a:defRPr>
            </a:lvl8pPr>
            <a:lvl9pPr marL="3834130" defTabSz="10033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800" b="1" i="1"/>
              <a:t>Design and Analysis of Algorithms</a:t>
            </a:r>
          </a:p>
        </p:txBody>
      </p:sp>
      <p:sp>
        <p:nvSpPr>
          <p:cNvPr id="177159" name="Rectangle 7"/>
          <p:cNvSpPr>
            <a:spLocks noChangeArrowheads="1"/>
          </p:cNvSpPr>
          <p:nvPr/>
        </p:nvSpPr>
        <p:spPr bwMode="auto">
          <a:xfrm>
            <a:off x="4322763" y="304800"/>
            <a:ext cx="2382837" cy="496888"/>
          </a:xfrm>
          <a:prstGeom prst="rect">
            <a:avLst/>
          </a:prstGeom>
          <a:noFill/>
          <a:ln>
            <a:noFill/>
          </a:ln>
          <a:effectLst/>
        </p:spPr>
        <p:txBody>
          <a:bodyPr lIns="100243" tIns="50122" rIns="100243" bIns="50122"/>
          <a:lstStyle>
            <a:lvl1pPr algn="l" defTabSz="1003300">
              <a:defRPr sz="2400">
                <a:solidFill>
                  <a:schemeClr val="tx1"/>
                </a:solidFill>
                <a:latin typeface="Times New Roman" panose="02020603050405020304" pitchFamily="18" charset="0"/>
              </a:defRPr>
            </a:lvl1pPr>
            <a:lvl2pPr marL="500380"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680" algn="l" defTabSz="1003300">
              <a:defRPr sz="2400">
                <a:solidFill>
                  <a:schemeClr val="tx1"/>
                </a:solidFill>
                <a:latin typeface="Times New Roman" panose="02020603050405020304" pitchFamily="18" charset="0"/>
              </a:defRPr>
            </a:lvl4pPr>
            <a:lvl5pPr marL="2005330" algn="l" defTabSz="1003300">
              <a:defRPr sz="2400">
                <a:solidFill>
                  <a:schemeClr val="tx1"/>
                </a:solidFill>
                <a:latin typeface="Times New Roman" panose="02020603050405020304" pitchFamily="18" charset="0"/>
              </a:defRPr>
            </a:lvl5pPr>
            <a:lvl6pPr marL="2462530" defTabSz="1003300" eaLnBrk="0" fontAlgn="base" hangingPunct="0">
              <a:spcBef>
                <a:spcPct val="0"/>
              </a:spcBef>
              <a:spcAft>
                <a:spcPct val="0"/>
              </a:spcAft>
              <a:defRPr sz="2400">
                <a:solidFill>
                  <a:schemeClr val="tx1"/>
                </a:solidFill>
                <a:latin typeface="Times New Roman" panose="02020603050405020304" pitchFamily="18" charset="0"/>
              </a:defRPr>
            </a:lvl6pPr>
            <a:lvl7pPr marL="2919730" defTabSz="1003300" eaLnBrk="0" fontAlgn="base" hangingPunct="0">
              <a:spcBef>
                <a:spcPct val="0"/>
              </a:spcBef>
              <a:spcAft>
                <a:spcPct val="0"/>
              </a:spcAft>
              <a:defRPr sz="2400">
                <a:solidFill>
                  <a:schemeClr val="tx1"/>
                </a:solidFill>
                <a:latin typeface="Times New Roman" panose="02020603050405020304" pitchFamily="18" charset="0"/>
              </a:defRPr>
            </a:lvl7pPr>
            <a:lvl8pPr marL="3376930" defTabSz="1003300" eaLnBrk="0" fontAlgn="base" hangingPunct="0">
              <a:spcBef>
                <a:spcPct val="0"/>
              </a:spcBef>
              <a:spcAft>
                <a:spcPct val="0"/>
              </a:spcAft>
              <a:defRPr sz="2400">
                <a:solidFill>
                  <a:schemeClr val="tx1"/>
                </a:solidFill>
                <a:latin typeface="Times New Roman" panose="02020603050405020304" pitchFamily="18" charset="0"/>
              </a:defRPr>
            </a:lvl8pPr>
            <a:lvl9pPr marL="3834130" defTabSz="10033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b="1" i="1"/>
              <a:t>Chapter 9</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170238" cy="481013"/>
          </a:xfrm>
          <a:prstGeom prst="rect">
            <a:avLst/>
          </a:prstGeom>
          <a:noFill/>
          <a:ln>
            <a:noFill/>
          </a:ln>
          <a:effectLst/>
        </p:spPr>
        <p:txBody>
          <a:bodyPr vert="horz" wrap="none" lIns="96653" tIns="48327" rIns="96653" bIns="48327" numCol="1" anchor="ctr" anchorCtr="0" compatLnSpc="1"/>
          <a:lstStyle>
            <a:lvl1pPr algn="l" defTabSz="966470">
              <a:defRPr sz="1200"/>
            </a:lvl1pPr>
          </a:lstStyle>
          <a:p>
            <a:pPr>
              <a:defRPr/>
            </a:pPr>
            <a:endParaRPr lang="en-US" altLang="zh-CN"/>
          </a:p>
        </p:txBody>
      </p:sp>
      <p:sp>
        <p:nvSpPr>
          <p:cNvPr id="92163" name="Rectangle 3"/>
          <p:cNvSpPr>
            <a:spLocks noGrp="1" noChangeArrowheads="1"/>
          </p:cNvSpPr>
          <p:nvPr>
            <p:ph type="dt" idx="1"/>
          </p:nvPr>
        </p:nvSpPr>
        <p:spPr bwMode="auto">
          <a:xfrm>
            <a:off x="4144963" y="0"/>
            <a:ext cx="3170237" cy="481013"/>
          </a:xfrm>
          <a:prstGeom prst="rect">
            <a:avLst/>
          </a:prstGeom>
          <a:noFill/>
          <a:ln>
            <a:noFill/>
          </a:ln>
          <a:effectLst/>
        </p:spPr>
        <p:txBody>
          <a:bodyPr vert="horz" wrap="none" lIns="96653" tIns="48327" rIns="96653" bIns="48327" numCol="1" anchor="ctr" anchorCtr="0" compatLnSpc="1"/>
          <a:lstStyle>
            <a:lvl1pPr algn="r" defTabSz="966470">
              <a:defRPr sz="1200"/>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ln>
        </p:spPr>
      </p:sp>
      <p:sp>
        <p:nvSpPr>
          <p:cNvPr id="92165" name="Rectangle 5"/>
          <p:cNvSpPr>
            <a:spLocks noGrp="1" noChangeArrowheads="1"/>
          </p:cNvSpPr>
          <p:nvPr>
            <p:ph type="body" sz="quarter" idx="3"/>
          </p:nvPr>
        </p:nvSpPr>
        <p:spPr bwMode="auto">
          <a:xfrm>
            <a:off x="976313" y="4560888"/>
            <a:ext cx="5362575" cy="4321175"/>
          </a:xfrm>
          <a:prstGeom prst="rect">
            <a:avLst/>
          </a:prstGeom>
          <a:noFill/>
          <a:ln>
            <a:noFill/>
          </a:ln>
          <a:effectLst/>
        </p:spPr>
        <p:txBody>
          <a:bodyPr vert="horz" wrap="none" lIns="96653" tIns="48327" rIns="96653" bIns="48327" numCol="1" anchor="ctr"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2166" name="Rectangle 6"/>
          <p:cNvSpPr>
            <a:spLocks noGrp="1" noChangeArrowheads="1"/>
          </p:cNvSpPr>
          <p:nvPr>
            <p:ph type="ftr" sz="quarter" idx="4"/>
          </p:nvPr>
        </p:nvSpPr>
        <p:spPr bwMode="auto">
          <a:xfrm>
            <a:off x="0" y="9120188"/>
            <a:ext cx="3170238" cy="481012"/>
          </a:xfrm>
          <a:prstGeom prst="rect">
            <a:avLst/>
          </a:prstGeom>
          <a:noFill/>
          <a:ln>
            <a:noFill/>
          </a:ln>
          <a:effectLst/>
        </p:spPr>
        <p:txBody>
          <a:bodyPr vert="horz" wrap="none" lIns="96653" tIns="48327" rIns="96653" bIns="48327" numCol="1" anchor="b" anchorCtr="0" compatLnSpc="1"/>
          <a:lstStyle>
            <a:lvl1pPr algn="l" defTabSz="966470">
              <a:defRPr sz="1200"/>
            </a:lvl1pPr>
          </a:lstStyle>
          <a:p>
            <a:pPr>
              <a:defRPr/>
            </a:pPr>
            <a:endParaRPr lang="en-US" altLang="zh-CN"/>
          </a:p>
        </p:txBody>
      </p:sp>
      <p:sp>
        <p:nvSpPr>
          <p:cNvPr id="92167" name="Rectangle 7"/>
          <p:cNvSpPr>
            <a:spLocks noGrp="1" noChangeArrowheads="1"/>
          </p:cNvSpPr>
          <p:nvPr>
            <p:ph type="sldNum" sz="quarter" idx="5"/>
          </p:nvPr>
        </p:nvSpPr>
        <p:spPr bwMode="auto">
          <a:xfrm>
            <a:off x="4144963" y="9120188"/>
            <a:ext cx="3170237" cy="481012"/>
          </a:xfrm>
          <a:prstGeom prst="rect">
            <a:avLst/>
          </a:prstGeom>
          <a:noFill/>
          <a:ln>
            <a:noFill/>
          </a:ln>
          <a:effectLst/>
        </p:spPr>
        <p:txBody>
          <a:bodyPr vert="horz" wrap="none" lIns="96653" tIns="48327" rIns="96653" bIns="48327" numCol="1" anchor="b" anchorCtr="0" compatLnSpc="1"/>
          <a:lstStyle>
            <a:lvl1pPr algn="r" defTabSz="966470">
              <a:defRPr sz="1200"/>
            </a:lvl1pPr>
          </a:lstStyle>
          <a:p>
            <a:pPr>
              <a:defRPr/>
            </a:pPr>
            <a:fld id="{11412CBD-9FE0-4C3B-97D4-2D5163934BF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Alan_Tur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多项式时间内可解出的问题</a:t>
            </a:r>
            <a:r>
              <a:rPr lang="en-US" altLang="zh-CN" dirty="0"/>
              <a:t>——P</a:t>
            </a:r>
            <a:r>
              <a:rPr lang="zh-CN" altLang="en-US" dirty="0"/>
              <a:t>类问题</a:t>
            </a:r>
            <a:endParaRPr lang="en-US" altLang="zh-CN" dirty="0"/>
          </a:p>
          <a:p>
            <a:r>
              <a:rPr lang="zh-CN" altLang="en-US" sz="1200" b="1" i="0" kern="1200" dirty="0">
                <a:solidFill>
                  <a:schemeClr val="tx1"/>
                </a:solidFill>
                <a:effectLst/>
                <a:latin typeface="Times New Roman" panose="02020603050405020304" pitchFamily="18" charset="0"/>
                <a:ea typeface="+mn-ea"/>
                <a:cs typeface="+mn-cs"/>
              </a:rPr>
              <a:t>多项式时间内</a:t>
            </a:r>
            <a:r>
              <a:rPr lang="zh-CN" altLang="en-US" sz="1200" b="0" i="0" kern="1200" dirty="0">
                <a:solidFill>
                  <a:schemeClr val="tx1"/>
                </a:solidFill>
                <a:effectLst/>
                <a:latin typeface="Times New Roman" panose="02020603050405020304" pitchFamily="18" charset="0"/>
                <a:ea typeface="+mn-ea"/>
                <a:cs typeface="+mn-cs"/>
              </a:rPr>
              <a:t>被</a:t>
            </a:r>
            <a:r>
              <a:rPr lang="zh-CN" altLang="en-US" sz="1200" b="1" i="0" kern="1200" dirty="0">
                <a:solidFill>
                  <a:schemeClr val="tx1"/>
                </a:solidFill>
                <a:effectLst/>
                <a:latin typeface="Times New Roman" panose="02020603050405020304" pitchFamily="18" charset="0"/>
                <a:ea typeface="+mn-ea"/>
                <a:cs typeface="+mn-cs"/>
              </a:rPr>
              <a:t>验证</a:t>
            </a:r>
            <a:r>
              <a:rPr lang="zh-CN" altLang="en-US" sz="1200" b="0" i="0" kern="1200" dirty="0">
                <a:solidFill>
                  <a:schemeClr val="tx1"/>
                </a:solidFill>
                <a:effectLst/>
                <a:latin typeface="Times New Roman" panose="02020603050405020304" pitchFamily="18" charset="0"/>
                <a:ea typeface="+mn-ea"/>
                <a:cs typeface="+mn-cs"/>
              </a:rPr>
              <a:t>答案是否正确</a:t>
            </a:r>
            <a:r>
              <a:rPr lang="en-US" altLang="zh-CN" dirty="0"/>
              <a:t>——NP</a:t>
            </a:r>
            <a:r>
              <a:rPr lang="zh-CN" altLang="en-US" dirty="0"/>
              <a:t>问题</a:t>
            </a:r>
          </a:p>
        </p:txBody>
      </p:sp>
      <p:sp>
        <p:nvSpPr>
          <p:cNvPr id="4" name="灯片编号占位符 3"/>
          <p:cNvSpPr>
            <a:spLocks noGrp="1"/>
          </p:cNvSpPr>
          <p:nvPr>
            <p:ph type="sldNum" sz="quarter" idx="5"/>
          </p:nvPr>
        </p:nvSpPr>
        <p:spPr/>
        <p:txBody>
          <a:bodyPr/>
          <a:lstStyle/>
          <a:p>
            <a:pPr>
              <a:defRPr/>
            </a:pPr>
            <a:fld id="{11412CBD-9FE0-4C3B-97D4-2D5163934BFC}" type="slidenum">
              <a:rPr lang="en-US" altLang="zh-CN" smtClean="0"/>
              <a:t>5</a:t>
            </a:fld>
            <a:endParaRPr lang="en-US" altLang="zh-CN"/>
          </a:p>
        </p:txBody>
      </p:sp>
    </p:spTree>
    <p:extLst>
      <p:ext uri="{BB962C8B-B14F-4D97-AF65-F5344CB8AC3E}">
        <p14:creationId xmlns:p14="http://schemas.microsoft.com/office/powerpoint/2010/main" val="306468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1412CBD-9FE0-4C3B-97D4-2D5163934BFC}" type="slidenum">
              <a:rPr lang="en-US" altLang="zh-CN" smtClean="0"/>
              <a:t>11</a:t>
            </a:fld>
            <a:endParaRPr lang="en-US" altLang="zh-CN"/>
          </a:p>
        </p:txBody>
      </p:sp>
    </p:spTree>
    <p:extLst>
      <p:ext uri="{BB962C8B-B14F-4D97-AF65-F5344CB8AC3E}">
        <p14:creationId xmlns:p14="http://schemas.microsoft.com/office/powerpoint/2010/main" val="106797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n-ea"/>
                <a:cs typeface="+mn-cs"/>
              </a:rPr>
              <a:t>所有那些容易验证答案的问题（</a:t>
            </a:r>
            <a:r>
              <a:rPr lang="en-US" altLang="zh-CN" sz="1200" b="0" i="0" kern="1200" dirty="0">
                <a:solidFill>
                  <a:schemeClr val="tx1"/>
                </a:solidFill>
                <a:effectLst/>
                <a:latin typeface="Times New Roman" panose="02020603050405020304" pitchFamily="18" charset="0"/>
                <a:ea typeface="+mn-ea"/>
                <a:cs typeface="+mn-cs"/>
              </a:rPr>
              <a:t>NP</a:t>
            </a:r>
            <a:r>
              <a:rPr lang="zh-CN" altLang="en-US" sz="1200" b="0" i="0" kern="1200" dirty="0">
                <a:solidFill>
                  <a:schemeClr val="tx1"/>
                </a:solidFill>
                <a:effectLst/>
                <a:latin typeface="Times New Roman" panose="02020603050405020304" pitchFamily="18" charset="0"/>
                <a:ea typeface="+mn-ea"/>
                <a:cs typeface="+mn-cs"/>
              </a:rPr>
              <a:t>），也</a:t>
            </a:r>
            <a:r>
              <a:rPr lang="zh-CN" altLang="en-US" sz="1200" b="1" i="0" kern="1200" dirty="0">
                <a:solidFill>
                  <a:schemeClr val="tx1"/>
                </a:solidFill>
                <a:effectLst/>
                <a:latin typeface="Times New Roman" panose="02020603050405020304" pitchFamily="18" charset="0"/>
                <a:ea typeface="+mn-ea"/>
                <a:cs typeface="+mn-cs"/>
              </a:rPr>
              <a:t>同样容易求解（</a:t>
            </a:r>
            <a:r>
              <a:rPr lang="en-US" altLang="zh-CN" sz="1200" b="1" i="0" kern="1200" dirty="0">
                <a:solidFill>
                  <a:schemeClr val="tx1"/>
                </a:solidFill>
                <a:effectLst/>
                <a:latin typeface="Times New Roman" panose="02020603050405020304" pitchFamily="18" charset="0"/>
                <a:ea typeface="+mn-ea"/>
                <a:cs typeface="+mn-cs"/>
              </a:rPr>
              <a:t>P</a:t>
            </a:r>
            <a:r>
              <a:rPr lang="zh-CN" altLang="en-US" sz="1200" b="1" i="0" kern="1200" dirty="0">
                <a:solidFill>
                  <a:schemeClr val="tx1"/>
                </a:solidFill>
                <a:effectLst/>
                <a:latin typeface="Times New Roman" panose="02020603050405020304" pitchFamily="18" charset="0"/>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11412CBD-9FE0-4C3B-97D4-2D5163934BFC}" type="slidenum">
              <a:rPr lang="en-US" altLang="zh-CN" smtClean="0"/>
              <a:t>14</a:t>
            </a:fld>
            <a:endParaRPr lang="en-US" altLang="zh-CN"/>
          </a:p>
        </p:txBody>
      </p:sp>
    </p:spTree>
    <p:extLst>
      <p:ext uri="{BB962C8B-B14F-4D97-AF65-F5344CB8AC3E}">
        <p14:creationId xmlns:p14="http://schemas.microsoft.com/office/powerpoint/2010/main" val="62797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问题比</a:t>
            </a:r>
            <a:r>
              <a:rPr lang="en-US" altLang="zh-CN" dirty="0"/>
              <a:t>A</a:t>
            </a:r>
            <a:r>
              <a:rPr lang="zh-CN" altLang="en-US" dirty="0"/>
              <a:t>问题更难</a:t>
            </a:r>
          </a:p>
        </p:txBody>
      </p:sp>
      <p:sp>
        <p:nvSpPr>
          <p:cNvPr id="4" name="灯片编号占位符 3"/>
          <p:cNvSpPr>
            <a:spLocks noGrp="1"/>
          </p:cNvSpPr>
          <p:nvPr>
            <p:ph type="sldNum" sz="quarter" idx="5"/>
          </p:nvPr>
        </p:nvSpPr>
        <p:spPr/>
        <p:txBody>
          <a:bodyPr/>
          <a:lstStyle/>
          <a:p>
            <a:pPr>
              <a:defRPr/>
            </a:pPr>
            <a:fld id="{11412CBD-9FE0-4C3B-97D4-2D5163934BFC}" type="slidenum">
              <a:rPr lang="en-US" altLang="zh-CN" smtClean="0"/>
              <a:t>15</a:t>
            </a:fld>
            <a:endParaRPr lang="en-US" altLang="zh-CN"/>
          </a:p>
        </p:txBody>
      </p:sp>
    </p:spTree>
    <p:extLst>
      <p:ext uri="{BB962C8B-B14F-4D97-AF65-F5344CB8AC3E}">
        <p14:creationId xmlns:p14="http://schemas.microsoft.com/office/powerpoint/2010/main" val="286359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F7063F-A614-48F0-9E8A-30EFCE018876}" type="slidenum">
              <a:rPr lang="en-US" smtClean="0"/>
              <a:t>31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52525"/>
                </a:solidFill>
                <a:effectLst/>
                <a:latin typeface="Arial" panose="020B0604020202020204"/>
              </a:rPr>
              <a:t>Alan </a:t>
            </a:r>
            <a:r>
              <a:rPr lang="en-US" b="1" i="0" dirty="0" err="1">
                <a:solidFill>
                  <a:srgbClr val="252525"/>
                </a:solidFill>
                <a:effectLst/>
                <a:latin typeface="Arial" panose="020B0604020202020204"/>
              </a:rPr>
              <a:t>Mathison</a:t>
            </a:r>
            <a:r>
              <a:rPr lang="en-US" b="1" i="0" dirty="0">
                <a:solidFill>
                  <a:srgbClr val="252525"/>
                </a:solidFill>
                <a:effectLst/>
                <a:latin typeface="Arial" panose="020B0604020202020204"/>
              </a:rPr>
              <a:t> Turing</a:t>
            </a:r>
            <a:r>
              <a:rPr lang="en-US" b="0" i="0" dirty="0">
                <a:solidFill>
                  <a:srgbClr val="252525"/>
                </a:solidFill>
                <a:effectLst/>
                <a:latin typeface="Arial" panose="020B0604020202020204"/>
              </a:rPr>
              <a:t> (23 June 1912 – 7 June 1954) was a British pioneering </a:t>
            </a:r>
            <a:r>
              <a:rPr lang="en-US" b="0" i="0" u="none" strike="noStrike" dirty="0">
                <a:solidFill>
                  <a:srgbClr val="0B0080"/>
                </a:solidFill>
                <a:effectLst/>
                <a:latin typeface="Arial" panose="020B0604020202020204"/>
              </a:rPr>
              <a:t>computer scientist</a:t>
            </a:r>
            <a:r>
              <a:rPr lang="en-US" b="0" i="0" dirty="0">
                <a:solidFill>
                  <a:srgbClr val="252525"/>
                </a:solidFill>
                <a:effectLst/>
                <a:latin typeface="Arial" panose="020B0604020202020204"/>
              </a:rPr>
              <a:t>, </a:t>
            </a:r>
            <a:r>
              <a:rPr lang="en-US" b="0" i="0" u="none" strike="noStrike" dirty="0">
                <a:solidFill>
                  <a:srgbClr val="0B0080"/>
                </a:solidFill>
                <a:effectLst/>
                <a:latin typeface="Arial" panose="020B0604020202020204"/>
              </a:rPr>
              <a:t>mathematician</a:t>
            </a:r>
            <a:r>
              <a:rPr lang="en-US" b="0" i="0" dirty="0">
                <a:solidFill>
                  <a:srgbClr val="252525"/>
                </a:solidFill>
                <a:effectLst/>
                <a:latin typeface="Arial" panose="020B0604020202020204"/>
              </a:rPr>
              <a:t>, </a:t>
            </a:r>
            <a:r>
              <a:rPr lang="en-US" b="0" i="0" u="none" strike="noStrike" dirty="0">
                <a:solidFill>
                  <a:srgbClr val="0B0080"/>
                </a:solidFill>
                <a:effectLst/>
                <a:latin typeface="Arial" panose="020B0604020202020204"/>
              </a:rPr>
              <a:t>logician</a:t>
            </a:r>
            <a:r>
              <a:rPr lang="en-US" b="0" i="0" dirty="0">
                <a:solidFill>
                  <a:srgbClr val="252525"/>
                </a:solidFill>
                <a:effectLst/>
                <a:latin typeface="Arial" panose="020B0604020202020204"/>
              </a:rPr>
              <a:t>, </a:t>
            </a:r>
            <a:r>
              <a:rPr lang="en-US" b="0" i="0" u="none" strike="noStrike" dirty="0">
                <a:solidFill>
                  <a:srgbClr val="0B0080"/>
                </a:solidFill>
                <a:effectLst/>
                <a:latin typeface="Arial" panose="020B0604020202020204"/>
              </a:rPr>
              <a:t>cryptanalyst</a:t>
            </a:r>
            <a:r>
              <a:rPr lang="en-US" b="0" i="0" dirty="0">
                <a:solidFill>
                  <a:srgbClr val="252525"/>
                </a:solidFill>
                <a:effectLst/>
                <a:latin typeface="Arial" panose="020B0604020202020204"/>
              </a:rPr>
              <a:t>, philosopher, mathematical biologist, and marathon and ultra distance runner. He was highly influential in the development of </a:t>
            </a:r>
            <a:r>
              <a:rPr lang="en-US" b="0" i="0" u="none" strike="noStrike" dirty="0">
                <a:solidFill>
                  <a:srgbClr val="0B0080"/>
                </a:solidFill>
                <a:effectLst/>
                <a:latin typeface="Arial" panose="020B0604020202020204"/>
              </a:rPr>
              <a:t>computer science</a:t>
            </a:r>
            <a:r>
              <a:rPr lang="en-US" b="0" i="0" dirty="0">
                <a:solidFill>
                  <a:srgbClr val="252525"/>
                </a:solidFill>
                <a:effectLst/>
                <a:latin typeface="Arial" panose="020B0604020202020204"/>
              </a:rPr>
              <a:t>, providing a </a:t>
            </a:r>
            <a:r>
              <a:rPr lang="en-US" b="0" i="0" dirty="0" err="1">
                <a:solidFill>
                  <a:srgbClr val="252525"/>
                </a:solidFill>
                <a:effectLst/>
                <a:latin typeface="Arial" panose="020B0604020202020204"/>
              </a:rPr>
              <a:t>formalisation</a:t>
            </a:r>
            <a:r>
              <a:rPr lang="en-US" b="0" i="0" dirty="0">
                <a:solidFill>
                  <a:srgbClr val="252525"/>
                </a:solidFill>
                <a:effectLst/>
                <a:latin typeface="Arial" panose="020B0604020202020204"/>
              </a:rPr>
              <a:t> of the concepts of "</a:t>
            </a:r>
            <a:r>
              <a:rPr lang="en-US" b="0" i="0" u="none" strike="noStrike" dirty="0">
                <a:solidFill>
                  <a:srgbClr val="0B0080"/>
                </a:solidFill>
                <a:effectLst/>
                <a:latin typeface="Arial" panose="020B0604020202020204"/>
              </a:rPr>
              <a:t>algorithm</a:t>
            </a:r>
            <a:r>
              <a:rPr lang="en-US" b="0" i="0" dirty="0">
                <a:solidFill>
                  <a:srgbClr val="252525"/>
                </a:solidFill>
                <a:effectLst/>
                <a:latin typeface="Arial" panose="020B0604020202020204"/>
              </a:rPr>
              <a:t>" and "</a:t>
            </a:r>
            <a:r>
              <a:rPr lang="en-US" b="0" i="0" u="none" strike="noStrike" dirty="0">
                <a:solidFill>
                  <a:srgbClr val="0B0080"/>
                </a:solidFill>
                <a:effectLst/>
                <a:latin typeface="Arial" panose="020B0604020202020204"/>
              </a:rPr>
              <a:t>computation</a:t>
            </a:r>
            <a:r>
              <a:rPr lang="en-US" b="0" i="0" dirty="0">
                <a:solidFill>
                  <a:srgbClr val="252525"/>
                </a:solidFill>
                <a:effectLst/>
                <a:latin typeface="Arial" panose="020B0604020202020204"/>
              </a:rPr>
              <a:t>" with the </a:t>
            </a:r>
            <a:r>
              <a:rPr lang="en-US" b="0" i="0" u="none" strike="noStrike" dirty="0">
                <a:solidFill>
                  <a:srgbClr val="0B0080"/>
                </a:solidFill>
                <a:effectLst/>
                <a:latin typeface="Arial" panose="020B0604020202020204"/>
              </a:rPr>
              <a:t>Turing machine</a:t>
            </a:r>
            <a:r>
              <a:rPr lang="en-US" b="0" i="0" dirty="0">
                <a:solidFill>
                  <a:srgbClr val="252525"/>
                </a:solidFill>
                <a:effectLst/>
                <a:latin typeface="Arial" panose="020B0604020202020204"/>
              </a:rPr>
              <a:t>, which can be considered a model of a general purpose computer. Turing is widely considered to be the father of theoretical computer science and </a:t>
            </a:r>
            <a:r>
              <a:rPr lang="en-US" b="0" i="0" u="none" strike="noStrike" dirty="0">
                <a:solidFill>
                  <a:srgbClr val="0B0080"/>
                </a:solidFill>
                <a:effectLst/>
                <a:latin typeface="Arial" panose="020B0604020202020204"/>
              </a:rPr>
              <a:t>artificial intelligence</a:t>
            </a:r>
            <a:r>
              <a:rPr lang="en-US" b="0" i="0" dirty="0">
                <a:solidFill>
                  <a:srgbClr val="252525"/>
                </a:solidFill>
                <a:effectLst/>
                <a:latin typeface="Arial" panose="020B0604020202020204"/>
              </a:rPr>
              <a:t>.</a:t>
            </a:r>
          </a:p>
          <a:p>
            <a:pPr algn="l"/>
            <a:endParaRPr lang="en-US" b="0" i="0" dirty="0">
              <a:solidFill>
                <a:srgbClr val="252525"/>
              </a:solidFill>
              <a:effectLst/>
              <a:latin typeface="Arial" panose="020B0604020202020204"/>
            </a:endParaRPr>
          </a:p>
          <a:p>
            <a:pPr algn="l"/>
            <a:r>
              <a:rPr lang="en-US" b="0" i="0" dirty="0">
                <a:solidFill>
                  <a:srgbClr val="252525"/>
                </a:solidFill>
                <a:effectLst/>
                <a:latin typeface="Arial" panose="020B0604020202020204"/>
              </a:rPr>
              <a:t>Turing was prosecuted in 1952 for </a:t>
            </a:r>
            <a:r>
              <a:rPr lang="en-US" b="0" i="0" u="none" strike="noStrike" dirty="0">
                <a:solidFill>
                  <a:srgbClr val="0B0080"/>
                </a:solidFill>
                <a:effectLst/>
                <a:latin typeface="Arial" panose="020B0604020202020204"/>
              </a:rPr>
              <a:t>homosexual acts</a:t>
            </a:r>
            <a:r>
              <a:rPr lang="en-US" b="0" i="0" dirty="0">
                <a:solidFill>
                  <a:srgbClr val="252525"/>
                </a:solidFill>
                <a:effectLst/>
                <a:latin typeface="Arial" panose="020B0604020202020204"/>
              </a:rPr>
              <a:t>. Turing died in 1954, 16 days before his 42nd birthday, from </a:t>
            </a:r>
            <a:r>
              <a:rPr lang="en-US" b="0" i="0" u="none" strike="noStrike" dirty="0">
                <a:solidFill>
                  <a:srgbClr val="0B0080"/>
                </a:solidFill>
                <a:effectLst/>
                <a:latin typeface="Arial" panose="020B0604020202020204"/>
              </a:rPr>
              <a:t>cyanide</a:t>
            </a:r>
            <a:r>
              <a:rPr lang="en-US" b="0" i="0" dirty="0">
                <a:solidFill>
                  <a:srgbClr val="252525"/>
                </a:solidFill>
                <a:effectLst/>
                <a:latin typeface="Arial" panose="020B0604020202020204"/>
              </a:rPr>
              <a:t> poisoning. An inquest determined his death a suicide, but it has since been noted that the known evidence is equally consistent with accidental poisoning. In 2009, </a:t>
            </a:r>
            <a:r>
              <a:rPr lang="en-US" b="0" i="0" u="none" strike="noStrike" dirty="0">
                <a:solidFill>
                  <a:srgbClr val="0B0080"/>
                </a:solidFill>
                <a:effectLst/>
                <a:latin typeface="Arial" panose="020B0604020202020204"/>
              </a:rPr>
              <a:t>British Prime Minister</a:t>
            </a:r>
            <a:r>
              <a:rPr lang="en-US" b="0" i="0" dirty="0">
                <a:solidFill>
                  <a:srgbClr val="252525"/>
                </a:solidFill>
                <a:effectLst/>
                <a:latin typeface="Arial" panose="020B0604020202020204"/>
              </a:rPr>
              <a:t> </a:t>
            </a:r>
            <a:r>
              <a:rPr lang="en-US" b="0" i="0" u="none" strike="noStrike" dirty="0">
                <a:solidFill>
                  <a:srgbClr val="0B0080"/>
                </a:solidFill>
                <a:effectLst/>
                <a:latin typeface="Arial" panose="020B0604020202020204"/>
              </a:rPr>
              <a:t>Gordon Brown</a:t>
            </a:r>
            <a:r>
              <a:rPr lang="en-US" b="0" i="0" dirty="0">
                <a:solidFill>
                  <a:srgbClr val="252525"/>
                </a:solidFill>
                <a:effectLst/>
                <a:latin typeface="Arial" panose="020B0604020202020204"/>
              </a:rPr>
              <a:t> made an </a:t>
            </a:r>
            <a:r>
              <a:rPr lang="en-US" b="0" i="0" u="none" strike="noStrike" dirty="0">
                <a:solidFill>
                  <a:srgbClr val="0B0080"/>
                </a:solidFill>
                <a:effectLst/>
                <a:latin typeface="Arial" panose="020B0604020202020204"/>
              </a:rPr>
              <a:t>official public apology</a:t>
            </a:r>
            <a:r>
              <a:rPr lang="en-US" b="0" i="0" dirty="0">
                <a:solidFill>
                  <a:srgbClr val="252525"/>
                </a:solidFill>
                <a:effectLst/>
                <a:latin typeface="Arial" panose="020B0604020202020204"/>
              </a:rPr>
              <a:t> on behalf of the British government for "the appalling way he was treated". </a:t>
            </a:r>
            <a:r>
              <a:rPr lang="en-US" b="0" i="0" u="none" strike="noStrike" dirty="0">
                <a:solidFill>
                  <a:srgbClr val="0B0080"/>
                </a:solidFill>
                <a:effectLst/>
                <a:latin typeface="Arial" panose="020B0604020202020204"/>
              </a:rPr>
              <a:t>Queen Elizabeth II</a:t>
            </a:r>
            <a:r>
              <a:rPr lang="en-US" b="0" i="0" dirty="0">
                <a:solidFill>
                  <a:srgbClr val="252525"/>
                </a:solidFill>
                <a:effectLst/>
                <a:latin typeface="Arial" panose="020B0604020202020204"/>
              </a:rPr>
              <a:t> granted him a posthumous </a:t>
            </a:r>
            <a:r>
              <a:rPr lang="en-US" b="0" i="0" u="none" strike="noStrike" dirty="0">
                <a:solidFill>
                  <a:srgbClr val="0B0080"/>
                </a:solidFill>
                <a:effectLst/>
                <a:latin typeface="Arial" panose="020B0604020202020204"/>
              </a:rPr>
              <a:t>pardon</a:t>
            </a:r>
            <a:r>
              <a:rPr lang="en-US" b="0" i="0" dirty="0">
                <a:solidFill>
                  <a:srgbClr val="252525"/>
                </a:solidFill>
                <a:effectLst/>
                <a:latin typeface="Arial" panose="020B0604020202020204"/>
              </a:rPr>
              <a:t> in 2013.</a:t>
            </a:r>
          </a:p>
          <a:p>
            <a:pPr algn="l"/>
            <a:endParaRPr lang="en-US" b="0" i="0" dirty="0">
              <a:solidFill>
                <a:srgbClr val="252525"/>
              </a:solidFill>
              <a:effectLst/>
              <a:latin typeface="Arial" panose="020B0604020202020204"/>
            </a:endParaRPr>
          </a:p>
          <a:p>
            <a:pPr algn="l"/>
            <a:r>
              <a:rPr lang="en-US" b="0" i="0" dirty="0">
                <a:solidFill>
                  <a:srgbClr val="252525"/>
                </a:solidFill>
                <a:effectLst/>
                <a:latin typeface="Arial" panose="020B0604020202020204"/>
              </a:rPr>
              <a:t>Since 1966, the </a:t>
            </a:r>
            <a:r>
              <a:rPr lang="en-US" b="0" i="0" u="none" strike="noStrike" dirty="0">
                <a:solidFill>
                  <a:srgbClr val="0B0080"/>
                </a:solidFill>
                <a:effectLst/>
                <a:latin typeface="Arial" panose="020B0604020202020204"/>
              </a:rPr>
              <a:t>Turing Award</a:t>
            </a:r>
            <a:r>
              <a:rPr lang="en-US" b="0" i="0" dirty="0">
                <a:solidFill>
                  <a:srgbClr val="252525"/>
                </a:solidFill>
                <a:effectLst/>
                <a:latin typeface="Arial" panose="020B0604020202020204"/>
              </a:rPr>
              <a:t> has been given annually by the </a:t>
            </a:r>
            <a:r>
              <a:rPr lang="en-US" b="0" i="0" u="none" strike="noStrike" dirty="0">
                <a:solidFill>
                  <a:srgbClr val="0B0080"/>
                </a:solidFill>
                <a:effectLst/>
                <a:latin typeface="Arial" panose="020B0604020202020204"/>
              </a:rPr>
              <a:t>Association for Computing Machinery (ACM)</a:t>
            </a:r>
            <a:r>
              <a:rPr lang="en-US" b="0" i="0" dirty="0">
                <a:solidFill>
                  <a:srgbClr val="252525"/>
                </a:solidFill>
                <a:effectLst/>
                <a:latin typeface="Arial" panose="020B0604020202020204"/>
              </a:rPr>
              <a:t> for technical or theoretical contributions to the computing community. It is widely considered to be the computing world's highest </a:t>
            </a:r>
            <a:r>
              <a:rPr lang="en-US" b="0" i="0" dirty="0" err="1">
                <a:solidFill>
                  <a:srgbClr val="252525"/>
                </a:solidFill>
                <a:effectLst/>
                <a:latin typeface="Arial" panose="020B0604020202020204"/>
              </a:rPr>
              <a:t>honour</a:t>
            </a:r>
            <a:r>
              <a:rPr lang="en-US" b="0" i="0" dirty="0">
                <a:solidFill>
                  <a:srgbClr val="252525"/>
                </a:solidFill>
                <a:effectLst/>
                <a:latin typeface="Arial" panose="020B0604020202020204"/>
              </a:rPr>
              <a:t>, equivalent to the Nobel Prize.</a:t>
            </a:r>
            <a:r>
              <a:rPr lang="en-US" b="0" i="0" u="none" strike="noStrike" baseline="30000" dirty="0">
                <a:solidFill>
                  <a:srgbClr val="0B0080"/>
                </a:solidFill>
                <a:effectLst/>
                <a:latin typeface="Arial" panose="020B0604020202020204"/>
                <a:hlinkClick r:id="rId3"/>
              </a:rPr>
              <a:t>[119]</a:t>
            </a:r>
            <a:endParaRPr lang="en-US" b="0" i="0" dirty="0">
              <a:solidFill>
                <a:srgbClr val="252525"/>
              </a:solidFill>
              <a:effectLst/>
              <a:latin typeface="Arial" panose="020B0604020202020204"/>
            </a:endParaRPr>
          </a:p>
        </p:txBody>
      </p:sp>
      <p:sp>
        <p:nvSpPr>
          <p:cNvPr id="4" name="Slide Number Placeholder 3"/>
          <p:cNvSpPr>
            <a:spLocks noGrp="1"/>
          </p:cNvSpPr>
          <p:nvPr>
            <p:ph type="sldNum" sz="quarter" idx="10"/>
          </p:nvPr>
        </p:nvSpPr>
        <p:spPr/>
        <p:txBody>
          <a:bodyPr/>
          <a:lstStyle/>
          <a:p>
            <a:fld id="{48F7063F-A614-48F0-9E8A-30EFCE018876}" type="slidenum">
              <a:rPr lang="en-US" smtClean="0"/>
              <a:t>32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t>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t>38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t>39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FD6B5BC-2097-459A-BEAF-07896CD9F0E7}"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562913C-209A-41E3-B52C-17AA648745F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3EB8F4B-4594-4F0C-A18C-996BD4805962}"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549275"/>
            <a:ext cx="7081838"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2"/>
          <p:cNvSpPr>
            <a:spLocks noGrp="1" noChangeArrowheads="1"/>
          </p:cNvSpPr>
          <p:nvPr>
            <p:ph type="sldNum" sz="quarter" idx="10"/>
          </p:nvPr>
        </p:nvSpPr>
        <p:spPr/>
        <p:txBody>
          <a:bodyPr/>
          <a:lstStyle>
            <a:lvl1pPr eaLnBrk="0" hangingPunct="0">
              <a:defRPr smtClean="0">
                <a:latin typeface="Times New Roman" panose="02020603050405020304" pitchFamily="18" charset="0"/>
              </a:defRPr>
            </a:lvl1pPr>
          </a:lstStyle>
          <a:p>
            <a:pPr>
              <a:defRPr/>
            </a:pPr>
            <a:fld id="{50081A47-F46D-43B8-A55D-3960FE927843}"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7C3E25-4F81-42B3-9AF8-17F95D817C4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p:cNvSpPr>
            <a:spLocks noGrp="1" noChangeArrowheads="1"/>
          </p:cNvSpPr>
          <p:nvPr>
            <p:ph type="sldNum" sz="quarter" idx="12"/>
          </p:nvPr>
        </p:nvSpPr>
        <p:spPr/>
        <p:txBody>
          <a:bodyPr/>
          <a:lstStyle>
            <a:lvl1pPr>
              <a:defRPr/>
            </a:lvl1pPr>
          </a:lstStyle>
          <a:p>
            <a:pPr>
              <a:defRPr/>
            </a:pPr>
            <a:fld id="{B124B03A-E222-49E2-9A91-D7D25B6ED348}"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FE47D9F1-DE92-47CE-A239-FDF56621384E}"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26370B29-0D5F-4B90-B471-5FBD91E591A1}"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BD559721-1D86-4419-8089-AD0BB1C2A2A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6F4A282-15B5-4BD2-B169-6A8C7BAE9A7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6C51CD2-7B79-46D7-B801-1C8F0C1E3816}"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F2524E2-0801-4885-99E2-281673BE76DB}"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a:defRPr/>
            </a:pPr>
            <a:fld id="{788F243E-17DC-457A-A8A2-016C58323037}" type="slidenum">
              <a:rPr lang="en-US"/>
              <a:t>‹#›</a:t>
            </a:fld>
            <a:endParaRPr lang="en-US"/>
          </a:p>
        </p:txBody>
      </p:sp>
      <p:sp>
        <p:nvSpPr>
          <p:cNvPr id="1031" name="Line 7"/>
          <p:cNvSpPr>
            <a:spLocks noChangeShapeType="1"/>
          </p:cNvSpPr>
          <p:nvPr/>
        </p:nvSpPr>
        <p:spPr bwMode="auto">
          <a:xfrm>
            <a:off x="533400" y="1295400"/>
            <a:ext cx="8229600" cy="0"/>
          </a:xfrm>
          <a:prstGeom prst="line">
            <a:avLst/>
          </a:prstGeom>
          <a:noFill/>
          <a:ln w="57150" cmpd="thinThick">
            <a:solidFill>
              <a:srgbClr val="CC3300"/>
            </a:solidFill>
            <a:round/>
          </a:ln>
          <a:extLst>
            <a:ext uri="{909E8E84-426E-40DD-AFC4-6F175D3DCCD1}">
              <a14:hiddenFill xmlns:a14="http://schemas.microsoft.com/office/drawing/2010/main">
                <a:noFill/>
              </a14:hiddenFill>
            </a:ext>
          </a:extLst>
        </p:spPr>
        <p:txBody>
          <a:bodyPr/>
          <a:lstStyle/>
          <a:p>
            <a:endParaRPr lang="en-US"/>
          </a:p>
        </p:txBody>
      </p:sp>
      <p:sp>
        <p:nvSpPr>
          <p:cNvPr id="8" name="Rectangle 31"/>
          <p:cNvSpPr>
            <a:spLocks noGrp="1" noChangeArrowheads="1"/>
          </p:cNvSpPr>
          <p:nvPr userDrawn="1"/>
        </p:nvSpPr>
        <p:spPr bwMode="auto">
          <a:xfrm>
            <a:off x="611560" y="6309320"/>
            <a:ext cx="5256584" cy="304800"/>
          </a:xfrm>
          <a:prstGeom prst="rect">
            <a:avLst/>
          </a:prstGeom>
          <a:noFill/>
          <a:ln>
            <a:noFill/>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000" dirty="0">
                <a:latin typeface="Arial Narrow" panose="020B0606020202030204" pitchFamily="34" charset="0"/>
                <a:ea typeface="ヒラギノ角ゴ Pro W3" pitchFamily="84" charset="-128"/>
              </a:rPr>
              <a:t>Thomas H. </a:t>
            </a:r>
            <a:r>
              <a:rPr lang="en-US" altLang="zh-CN" sz="1000" dirty="0" err="1">
                <a:latin typeface="Arial Narrow" panose="020B0606020202030204" pitchFamily="34" charset="0"/>
                <a:ea typeface="ヒラギノ角ゴ Pro W3" pitchFamily="84" charset="-128"/>
              </a:rPr>
              <a:t>Cormen</a:t>
            </a:r>
            <a:r>
              <a:rPr lang="en-US" altLang="zh-CN" sz="1000" dirty="0">
                <a:latin typeface="Arial Narrow" panose="020B0606020202030204" pitchFamily="34" charset="0"/>
                <a:ea typeface="ヒラギノ角ゴ Pro W3" pitchFamily="84" charset="-128"/>
              </a:rPr>
              <a:t>, Charles E. </a:t>
            </a:r>
            <a:r>
              <a:rPr lang="en-US" altLang="zh-CN" sz="1000" dirty="0" err="1">
                <a:latin typeface="Arial Narrow" panose="020B0606020202030204" pitchFamily="34" charset="0"/>
                <a:ea typeface="ヒラギノ角ゴ Pro W3" pitchFamily="84" charset="-128"/>
              </a:rPr>
              <a:t>Leiserson</a:t>
            </a:r>
            <a:r>
              <a:rPr lang="en-US" altLang="zh-CN" sz="1000" dirty="0">
                <a:latin typeface="Arial Narrow" panose="020B0606020202030204" pitchFamily="34" charset="0"/>
                <a:ea typeface="ヒラギノ角ゴ Pro W3" pitchFamily="84" charset="-128"/>
              </a:rPr>
              <a:t>, Ronald L. </a:t>
            </a:r>
            <a:r>
              <a:rPr lang="en-US" altLang="zh-CN" sz="1000" dirty="0" err="1">
                <a:latin typeface="Arial Narrow" panose="020B0606020202030204" pitchFamily="34" charset="0"/>
                <a:ea typeface="ヒラギノ角ゴ Pro W3" pitchFamily="84" charset="-128"/>
              </a:rPr>
              <a:t>Rivest</a:t>
            </a:r>
            <a:r>
              <a:rPr lang="en-US" altLang="zh-CN" sz="1000" dirty="0">
                <a:latin typeface="Arial Narrow" panose="020B0606020202030204" pitchFamily="34" charset="0"/>
                <a:ea typeface="ヒラギノ角ゴ Pro W3" pitchFamily="84" charset="-128"/>
              </a:rPr>
              <a:t> </a:t>
            </a:r>
            <a:r>
              <a:rPr lang="en-US" altLang="zh-CN" sz="1000" dirty="0" err="1">
                <a:latin typeface="Arial Narrow" panose="020B0606020202030204" pitchFamily="34" charset="0"/>
                <a:ea typeface="ヒラギノ角ゴ Pro W3" pitchFamily="84" charset="-128"/>
              </a:rPr>
              <a:t>Dlifford</a:t>
            </a:r>
            <a:r>
              <a:rPr lang="en-US" altLang="zh-CN" sz="1000" dirty="0">
                <a:latin typeface="Arial Narrow" panose="020B0606020202030204" pitchFamily="34" charset="0"/>
                <a:ea typeface="ヒラギノ角ゴ Pro W3" pitchFamily="84" charset="-128"/>
              </a:rPr>
              <a:t> Stein, Introduction to Algorithms,</a:t>
            </a:r>
            <a:r>
              <a:rPr lang="en-US" altLang="zh-CN" sz="1000" dirty="0">
                <a:latin typeface="Arial" panose="020B0604020202020204" pitchFamily="34" charset="0"/>
                <a:ea typeface="ヒラギノ角ゴ Pro W3" pitchFamily="84" charset="-128"/>
              </a:rPr>
              <a:t>”</a:t>
            </a:r>
            <a:r>
              <a:rPr lang="en-US" altLang="zh-CN" sz="1000" dirty="0">
                <a:latin typeface="Arial Narrow" panose="020B0606020202030204" pitchFamily="34" charset="0"/>
                <a:ea typeface="ヒラギノ角ゴ Pro W3" pitchFamily="84" charset="-128"/>
              </a:rPr>
              <a:t> 3</a:t>
            </a:r>
            <a:r>
              <a:rPr lang="en-US" altLang="zh-CN" sz="1000" baseline="30000" dirty="0">
                <a:latin typeface="Arial Narrow" panose="020B0606020202030204" pitchFamily="34" charset="0"/>
                <a:ea typeface="ヒラギノ角ゴ Pro W3" pitchFamily="84" charset="-128"/>
              </a:rPr>
              <a:t>rd</a:t>
            </a:r>
            <a:r>
              <a:rPr lang="en-US" altLang="zh-CN" sz="1000" dirty="0">
                <a:latin typeface="Arial Narrow" panose="020B0606020202030204" pitchFamily="34" charset="0"/>
                <a:ea typeface="ヒラギノ角ゴ Pro W3" pitchFamily="84" charset="-128"/>
              </a:rPr>
              <a:t> 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dissolv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7">
                                            <p:txEl>
                                              <p:pRg st="0" end="0"/>
                                            </p:txEl>
                                          </p:spTgt>
                                        </p:tgtEl>
                                        <p:attrNameLst>
                                          <p:attrName>style.visibility</p:attrName>
                                        </p:attrNameLst>
                                      </p:cBhvr>
                                      <p:to>
                                        <p:strVal val="visible"/>
                                      </p:to>
                                    </p:set>
                                    <p:animEffect transition="in" filter="wipe(up)">
                                      <p:cBhvr>
                                        <p:cTn id="12" dur="500"/>
                                        <p:tgtEl>
                                          <p:spTgt spid="1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wipe(up)">
                                      <p:cBhvr>
                                        <p:cTn id="17" dur="500"/>
                                        <p:tgtEl>
                                          <p:spTgt spid="1027">
                                            <p:txEl>
                                              <p:pRg st="1" end="1"/>
                                            </p:txEl>
                                          </p:spTgt>
                                        </p:tgtEl>
                                      </p:cBhvr>
                                    </p:animEffect>
                                  </p:childTnLst>
                                  <p:subTnLst>
                                    <p:animClr clrSpc="rgb" dir="cw">
                                      <p:cBhvr override="childStyle">
                                        <p:cTn dur="1" fill="hold" display="0" masterRel="nextClick" afterEffect="1"/>
                                        <p:tgtEl>
                                          <p:spTgt spid="1027">
                                            <p:txEl>
                                              <p:pRg st="1" end="1"/>
                                            </p:txEl>
                                          </p:spTgt>
                                        </p:tgtEl>
                                        <p:attrNameLst>
                                          <p:attrName>ppt_c</p:attrName>
                                        </p:attrNameLst>
                                      </p:cBhvr>
                                      <p:to>
                                        <a:schemeClr val="tx1"/>
                                      </p:to>
                                    </p:animClr>
                                  </p:subTnLst>
                                </p:cTn>
                              </p:par>
                              <p:par>
                                <p:cTn id="18" presetID="22" presetClass="entr" presetSubtype="1" fill="hold" grpId="0" nodeType="withEffect">
                                  <p:stCondLst>
                                    <p:cond delay="0"/>
                                  </p:stCondLst>
                                  <p:childTnLst>
                                    <p:set>
                                      <p:cBhvr>
                                        <p:cTn id="19" dur="1" fill="hold">
                                          <p:stCondLst>
                                            <p:cond delay="0"/>
                                          </p:stCondLst>
                                        </p:cTn>
                                        <p:tgtEl>
                                          <p:spTgt spid="1027">
                                            <p:txEl>
                                              <p:pRg st="2" end="2"/>
                                            </p:txEl>
                                          </p:spTgt>
                                        </p:tgtEl>
                                        <p:attrNameLst>
                                          <p:attrName>style.visibility</p:attrName>
                                        </p:attrNameLst>
                                      </p:cBhvr>
                                      <p:to>
                                        <p:strVal val="visible"/>
                                      </p:to>
                                    </p:set>
                                    <p:animEffect transition="in" filter="wipe(up)">
                                      <p:cBhvr>
                                        <p:cTn id="20" dur="500"/>
                                        <p:tgtEl>
                                          <p:spTgt spid="1027">
                                            <p:txEl>
                                              <p:pRg st="2" end="2"/>
                                            </p:txEl>
                                          </p:spTgt>
                                        </p:tgtEl>
                                      </p:cBhvr>
                                    </p:animEffect>
                                  </p:childTnLst>
                                  <p:subTnLst>
                                    <p:animClr clrSpc="rgb" dir="cw">
                                      <p:cBhvr override="childStyle">
                                        <p:cTn dur="1" fill="hold" display="0" masterRel="nextClick" afterEffect="1"/>
                                        <p:tgtEl>
                                          <p:spTgt spid="1027">
                                            <p:txEl>
                                              <p:pRg st="2" end="2"/>
                                            </p:txEl>
                                          </p:spTgt>
                                        </p:tgtEl>
                                        <p:attrNameLst>
                                          <p:attrName>ppt_c</p:attrName>
                                        </p:attrNameLst>
                                      </p:cBhvr>
                                      <p:to>
                                        <a:schemeClr val="tx1"/>
                                      </p:to>
                                    </p:animClr>
                                  </p:subTnLst>
                                </p:cTn>
                              </p:par>
                              <p:par>
                                <p:cTn id="21" presetID="22" presetClass="entr" presetSubtype="1" fill="hold" grpId="0" nodeType="withEffect">
                                  <p:stCondLst>
                                    <p:cond delay="0"/>
                                  </p:stCondLst>
                                  <p:childTnLst>
                                    <p:set>
                                      <p:cBhvr>
                                        <p:cTn id="22" dur="1" fill="hold">
                                          <p:stCondLst>
                                            <p:cond delay="0"/>
                                          </p:stCondLst>
                                        </p:cTn>
                                        <p:tgtEl>
                                          <p:spTgt spid="1027">
                                            <p:txEl>
                                              <p:pRg st="3" end="3"/>
                                            </p:txEl>
                                          </p:spTgt>
                                        </p:tgtEl>
                                        <p:attrNameLst>
                                          <p:attrName>style.visibility</p:attrName>
                                        </p:attrNameLst>
                                      </p:cBhvr>
                                      <p:to>
                                        <p:strVal val="visible"/>
                                      </p:to>
                                    </p:set>
                                    <p:animEffect transition="in" filter="wipe(up)">
                                      <p:cBhvr>
                                        <p:cTn id="23" dur="500"/>
                                        <p:tgtEl>
                                          <p:spTgt spid="1027">
                                            <p:txEl>
                                              <p:pRg st="3" end="3"/>
                                            </p:txEl>
                                          </p:spTgt>
                                        </p:tgtEl>
                                      </p:cBhvr>
                                    </p:animEffect>
                                  </p:childTnLst>
                                  <p:subTnLst>
                                    <p:animClr clrSpc="rgb" dir="cw">
                                      <p:cBhvr override="childStyle">
                                        <p:cTn dur="1" fill="hold" display="0" masterRel="nextClick" afterEffect="1"/>
                                        <p:tgtEl>
                                          <p:spTgt spid="1027">
                                            <p:txEl>
                                              <p:pRg st="3" end="3"/>
                                            </p:txEl>
                                          </p:spTgt>
                                        </p:tgtEl>
                                        <p:attrNameLst>
                                          <p:attrName>ppt_c</p:attrName>
                                        </p:attrNameLst>
                                      </p:cBhvr>
                                      <p:to>
                                        <a:schemeClr val="tx1"/>
                                      </p:to>
                                    </p:animClr>
                                  </p:subTnLst>
                                </p:cTn>
                              </p:par>
                              <p:par>
                                <p:cTn id="24" presetID="22" presetClass="entr" presetSubtype="1" fill="hold" grpId="0" nodeType="withEffect">
                                  <p:stCondLst>
                                    <p:cond delay="0"/>
                                  </p:stCondLst>
                                  <p:childTnLst>
                                    <p:set>
                                      <p:cBhvr>
                                        <p:cTn id="25" dur="1" fill="hold">
                                          <p:stCondLst>
                                            <p:cond delay="0"/>
                                          </p:stCondLst>
                                        </p:cTn>
                                        <p:tgtEl>
                                          <p:spTgt spid="1027">
                                            <p:txEl>
                                              <p:pRg st="4" end="4"/>
                                            </p:txEl>
                                          </p:spTgt>
                                        </p:tgtEl>
                                        <p:attrNameLst>
                                          <p:attrName>style.visibility</p:attrName>
                                        </p:attrNameLst>
                                      </p:cBhvr>
                                      <p:to>
                                        <p:strVal val="visible"/>
                                      </p:to>
                                    </p:set>
                                    <p:animEffect transition="in" filter="wipe(up)">
                                      <p:cBhvr>
                                        <p:cTn id="26" dur="500"/>
                                        <p:tgtEl>
                                          <p:spTgt spid="1027">
                                            <p:txEl>
                                              <p:pRg st="4" end="4"/>
                                            </p:txEl>
                                          </p:spTgt>
                                        </p:tgtEl>
                                      </p:cBhvr>
                                    </p:animEffect>
                                  </p:childTnLst>
                                  <p:subTnLst>
                                    <p:animClr clrSpc="rgb" dir="cw">
                                      <p:cBhvr override="childStyle">
                                        <p:cTn dur="1" fill="hold" display="0" masterRel="nextClick" afterEffect="1"/>
                                        <p:tgtEl>
                                          <p:spTgt spid="1027">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autoUpdateAnimBg="0" advAuto="0"/>
      <p:bldP spid="1027" grpId="0" build="p" bldLvl="4" autoUpdateAnimBg="0"/>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yx\&#35838;&#31243;\&#31639;&#27861;&#20998;&#26512;&#19982;&#35774;&#35745;\&#31639;&#27861;&#23548;&#35770;&#36164;&#26009;\PPT\&#22522;&#26412;&#28436;&#32462;&#27861;%20&#31532;&#20108;&#23395;%2002_&#26631;&#28165;_2.wmv" TargetMode="External"/><Relationship Id="rId1" Type="http://schemas.microsoft.com/office/2007/relationships/media" Target="file:///D:\yx\&#35838;&#31243;\&#31639;&#27861;&#20998;&#26512;&#19982;&#35774;&#35745;\&#31639;&#27861;&#23548;&#35770;&#36164;&#26009;\PPT\&#22522;&#26412;&#28436;&#32462;&#27861;%20&#31532;&#20108;&#23395;%2002_&#26631;&#28165;_2.wmv"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zhihujingxuan.com/ting-ji-wen-ti/"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6" name="Rectangle 4" descr="Pink tissue paper"/>
          <p:cNvSpPr>
            <a:spLocks noChangeArrowheads="1"/>
          </p:cNvSpPr>
          <p:nvPr/>
        </p:nvSpPr>
        <p:spPr bwMode="auto">
          <a:xfrm>
            <a:off x="104618" y="718964"/>
            <a:ext cx="8634164" cy="1224136"/>
          </a:xfrm>
          <a:prstGeom prst="rect">
            <a:avLst/>
          </a:prstGeom>
          <a:noFill/>
          <a:ln>
            <a:noFill/>
          </a:ln>
          <a:effectLst/>
        </p:spPr>
        <p:txBody>
          <a:bodyPr wrap="none" anchor="ctr"/>
          <a:lstStyle/>
          <a:p>
            <a:pPr algn="l">
              <a:defRPr/>
            </a:pPr>
            <a:r>
              <a:rPr lang="en-US" altLang="zh-CN" sz="4800" b="1" dirty="0">
                <a:effectLst>
                  <a:glow rad="774700">
                    <a:schemeClr val="accent6">
                      <a:satMod val="175000"/>
                      <a:alpha val="40000"/>
                    </a:schemeClr>
                  </a:glow>
                </a:effectLst>
                <a:latin typeface="Arial" panose="020B0604020202020204" pitchFamily="34" charset="0"/>
                <a:ea typeface="宋体" panose="02010600030101010101" pitchFamily="2" charset="-122"/>
                <a:cs typeface="Arial" panose="020B0604020202020204" pitchFamily="34" charset="0"/>
              </a:rPr>
              <a:t>NP</a:t>
            </a:r>
            <a:r>
              <a:rPr lang="zh-CN" altLang="en-US" sz="4800" b="1" dirty="0">
                <a:effectLst>
                  <a:glow rad="774700">
                    <a:schemeClr val="accent6">
                      <a:satMod val="175000"/>
                      <a:alpha val="40000"/>
                    </a:schemeClr>
                  </a:glow>
                </a:effectLst>
                <a:latin typeface="Arial" panose="020B0604020202020204" pitchFamily="34" charset="0"/>
                <a:ea typeface="宋体" panose="02010600030101010101" pitchFamily="2" charset="-122"/>
                <a:cs typeface="Arial" panose="020B0604020202020204" pitchFamily="34" charset="0"/>
              </a:rPr>
              <a:t>问题</a:t>
            </a:r>
            <a:endParaRPr lang="en-US" altLang="zh-CN" sz="4800" b="1" dirty="0">
              <a:effectLst>
                <a:glow rad="774700">
                  <a:schemeClr val="accent6">
                    <a:satMod val="175000"/>
                    <a:alpha val="40000"/>
                  </a:schemeClr>
                </a:glow>
              </a:effectLst>
              <a:latin typeface="Arial" panose="020B0604020202020204" pitchFamily="34" charset="0"/>
              <a:ea typeface="宋体" panose="02010600030101010101" pitchFamily="2" charset="-122"/>
              <a:cs typeface="Arial" panose="020B0604020202020204" pitchFamily="34" charset="0"/>
            </a:endParaRPr>
          </a:p>
          <a:p>
            <a:pPr algn="l">
              <a:defRPr/>
            </a:pPr>
            <a:r>
              <a:rPr lang="en-US" altLang="zh-CN" sz="4400" b="1" dirty="0">
                <a:solidFill>
                  <a:schemeClr val="tx2"/>
                </a:solidFill>
                <a:latin typeface="Arial" panose="020B0604020202020204" pitchFamily="34" charset="0"/>
                <a:ea typeface="宋体" panose="02010600030101010101" pitchFamily="2" charset="-122"/>
                <a:cs typeface="Arial" panose="020B0604020202020204" pitchFamily="34" charset="0"/>
              </a:rPr>
              <a:t>—</a:t>
            </a:r>
            <a:r>
              <a:rPr lang="zh-CN" altLang="en-US" sz="4000" b="1" dirty="0">
                <a:solidFill>
                  <a:schemeClr val="tx2"/>
                </a:solidFill>
                <a:latin typeface="Arial" panose="020B0604020202020204" pitchFamily="34" charset="0"/>
                <a:ea typeface="宋体" panose="02010600030101010101" pitchFamily="2" charset="-122"/>
                <a:cs typeface="Arial" panose="020B0604020202020204" pitchFamily="34" charset="0"/>
              </a:rPr>
              <a:t>每个计算机专业学生必须了解的常识</a:t>
            </a:r>
            <a:endParaRPr lang="en-US" altLang="zh-CN" sz="4000" b="1" dirty="0">
              <a:solidFill>
                <a:schemeClr val="tx2"/>
              </a:solidFill>
              <a:latin typeface="Arial" panose="020B0604020202020204" pitchFamily="34" charset="0"/>
              <a:ea typeface="宋体" panose="02010600030101010101" pitchFamily="2" charset="-122"/>
              <a:cs typeface="Arial" panose="020B0604020202020204" pitchFamily="34" charset="0"/>
            </a:endParaRPr>
          </a:p>
        </p:txBody>
      </p:sp>
      <p:sp>
        <p:nvSpPr>
          <p:cNvPr id="3077" name="Picture 7" descr="levitin2e_hires"/>
          <p:cNvSpPr>
            <a:spLocks noChangeAspect="1" noChangeArrowheads="1"/>
          </p:cNvSpPr>
          <p:nvPr/>
        </p:nvSpPr>
        <p:spPr bwMode="auto">
          <a:xfrm>
            <a:off x="4038600" y="457200"/>
            <a:ext cx="4689475" cy="5791200"/>
          </a:xfrm>
          <a:prstGeom prst="rect">
            <a:avLst/>
          </a:prstGeom>
          <a:noFill/>
          <a:ln w="9525">
            <a:noFill/>
            <a:miter lim="800000"/>
          </a:ln>
        </p:spPr>
        <p:txBody>
          <a:bodyPr/>
          <a:lstStyle/>
          <a:p>
            <a:endParaRPr lang="zh-CN" altLang="en-US">
              <a:ea typeface="宋体" panose="02010600030101010101" pitchFamily="2" charset="-122"/>
            </a:endParaRPr>
          </a:p>
        </p:txBody>
      </p:sp>
      <p:pic>
        <p:nvPicPr>
          <p:cNvPr id="112641" name="Picture 1"/>
          <p:cNvPicPr>
            <a:picLocks noChangeAspect="1" noChangeArrowheads="1"/>
          </p:cNvPicPr>
          <p:nvPr/>
        </p:nvPicPr>
        <p:blipFill>
          <a:blip r:embed="rId2" cstate="print"/>
          <a:srcRect/>
          <a:stretch>
            <a:fillRect/>
          </a:stretch>
        </p:blipFill>
        <p:spPr bwMode="auto">
          <a:xfrm>
            <a:off x="5724128" y="2592486"/>
            <a:ext cx="3183749" cy="4074828"/>
          </a:xfrm>
          <a:prstGeom prst="rect">
            <a:avLst/>
          </a:prstGeom>
          <a:noFill/>
          <a:ln w="9525">
            <a:noFill/>
            <a:miter lim="800000"/>
            <a:headEnd/>
            <a:tailEnd/>
          </a:ln>
        </p:spPr>
      </p:pic>
      <p:pic>
        <p:nvPicPr>
          <p:cNvPr id="3" name="图片 2"/>
          <p:cNvPicPr>
            <a:picLocks noChangeAspect="1"/>
          </p:cNvPicPr>
          <p:nvPr/>
        </p:nvPicPr>
        <p:blipFill>
          <a:blip r:embed="rId3"/>
          <a:stretch>
            <a:fillRect/>
          </a:stretch>
        </p:blipFill>
        <p:spPr>
          <a:xfrm>
            <a:off x="395536" y="2780928"/>
            <a:ext cx="4550227" cy="25922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a:ea typeface="宋体" panose="02010600030101010101" pitchFamily="2" charset="-122"/>
              </a:rPr>
              <a:t>NP</a:t>
            </a:r>
            <a:r>
              <a:rPr lang="zh-CN" altLang="en-US" dirty="0">
                <a:ea typeface="宋体" panose="02010600030101010101" pitchFamily="2" charset="-122"/>
              </a:rPr>
              <a:t>问题</a:t>
            </a:r>
          </a:p>
        </p:txBody>
      </p:sp>
      <p:sp>
        <p:nvSpPr>
          <p:cNvPr id="3" name="内容占位符 2"/>
          <p:cNvSpPr>
            <a:spLocks noGrp="1"/>
          </p:cNvSpPr>
          <p:nvPr>
            <p:ph idx="1"/>
          </p:nvPr>
        </p:nvSpPr>
        <p:spPr/>
        <p:txBody>
          <a:bodyPr/>
          <a:lstStyle/>
          <a:p>
            <a:pPr>
              <a:defRPr/>
            </a:pPr>
            <a:r>
              <a:rPr lang="zh-CN" altLang="en-US" dirty="0">
                <a:ea typeface="宋体" panose="02010600030101010101" pitchFamily="2" charset="-122"/>
              </a:rPr>
              <a:t>比如我的机器上存有一个密码文件，于是就能在多项式时间内验证另一个字符串文件是否等于这个密码，所以“破译密码”是一个 </a:t>
            </a:r>
            <a:r>
              <a:rPr lang="en-US" altLang="zh-CN" dirty="0">
                <a:ea typeface="宋体" panose="02010600030101010101" pitchFamily="2" charset="-122"/>
              </a:rPr>
              <a:t>NP </a:t>
            </a:r>
            <a:r>
              <a:rPr lang="zh-CN" altLang="en-US" dirty="0">
                <a:ea typeface="宋体" panose="02010600030101010101" pitchFamily="2" charset="-122"/>
              </a:rPr>
              <a:t>类问题。</a:t>
            </a:r>
            <a:endParaRPr lang="en-US" altLang="zh-CN" dirty="0">
              <a:ea typeface="宋体" panose="02010600030101010101" pitchFamily="2" charset="-122"/>
            </a:endParaRPr>
          </a:p>
          <a:p>
            <a:pPr>
              <a:defRPr/>
            </a:pPr>
            <a:r>
              <a:rPr lang="en-US" altLang="zh-CN" dirty="0">
                <a:ea typeface="宋体" panose="02010600030101010101" pitchFamily="2" charset="-122"/>
              </a:rPr>
              <a:t>NP </a:t>
            </a:r>
            <a:r>
              <a:rPr lang="zh-CN" altLang="en-US" dirty="0">
                <a:ea typeface="宋体" panose="02010600030101010101" pitchFamily="2" charset="-122"/>
              </a:rPr>
              <a:t>类问题也等价为能在多项式时间内猜出一个解的问题。这里的“猜”指的是如果有解，那每次都能在很多种可能的选择中运气极佳地选择正确的一步。</a:t>
            </a:r>
          </a:p>
          <a:p>
            <a:pPr>
              <a:defRPr/>
            </a:pPr>
            <a:endParaRPr lang="en-US" altLang="zh-CN" dirty="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260" y="116840"/>
            <a:ext cx="7772400" cy="1143000"/>
          </a:xfrm>
        </p:spPr>
        <p:txBody>
          <a:bodyPr/>
          <a:lstStyle/>
          <a:p>
            <a:r>
              <a:rPr lang="en-US" altLang="zh-CN"/>
              <a:t>RSA</a:t>
            </a:r>
            <a:r>
              <a:rPr lang="zh-CN" altLang="en-US">
                <a:ea typeface="宋体" panose="02010600030101010101" pitchFamily="2" charset="-122"/>
              </a:rPr>
              <a:t>加密算法</a:t>
            </a:r>
          </a:p>
        </p:txBody>
      </p:sp>
      <p:sp>
        <p:nvSpPr>
          <p:cNvPr id="3" name="内容占位符 2"/>
          <p:cNvSpPr>
            <a:spLocks noGrp="1"/>
          </p:cNvSpPr>
          <p:nvPr>
            <p:ph idx="1"/>
          </p:nvPr>
        </p:nvSpPr>
        <p:spPr>
          <a:xfrm>
            <a:off x="200025" y="1371600"/>
            <a:ext cx="8943975" cy="4622800"/>
          </a:xfrm>
        </p:spPr>
        <p:txBody>
          <a:bodyPr/>
          <a:lstStyle/>
          <a:p>
            <a:r>
              <a:rPr lang="zh-CN" altLang="en-US" sz="2400" dirty="0"/>
              <a:t>假設</a:t>
            </a:r>
            <a:r>
              <a:rPr lang="zh-CN" altLang="en-US" sz="2400" dirty="0">
                <a:sym typeface="+mn-ea"/>
              </a:rPr>
              <a:t>Alice</a:t>
            </a:r>
            <a:r>
              <a:rPr lang="zh-CN" altLang="en-US" sz="2400" dirty="0"/>
              <a:t>想要通過一個不可靠的媒體接收</a:t>
            </a:r>
            <a:r>
              <a:rPr lang="zh-CN" altLang="en-US" sz="2400" dirty="0">
                <a:sym typeface="+mn-ea"/>
              </a:rPr>
              <a:t>Bob</a:t>
            </a:r>
            <a:r>
              <a:rPr lang="zh-CN" altLang="en-US" sz="2400" dirty="0"/>
              <a:t>的一條私人訊息。她可以用以下的方式來產生一個公鑰和一個私鑰：</a:t>
            </a:r>
          </a:p>
          <a:p>
            <a:r>
              <a:rPr lang="zh-CN" altLang="en-US" sz="2400" dirty="0"/>
              <a:t>隨意選擇兩個大的質數p和q，計算N=pq。</a:t>
            </a:r>
          </a:p>
          <a:p>
            <a:r>
              <a:rPr lang="zh-CN" altLang="en-US" sz="2400" dirty="0"/>
              <a:t>计算r=(p-1)(q-1)</a:t>
            </a:r>
          </a:p>
          <a:p>
            <a:r>
              <a:rPr lang="zh-CN" altLang="en-US" sz="2400" dirty="0"/>
              <a:t>選擇一個小於r的整數e，使e與r互質。求</a:t>
            </a:r>
            <a:r>
              <a:rPr lang="en-US" altLang="zh-CN" sz="2400" dirty="0"/>
              <a:t>e</a:t>
            </a:r>
            <a:r>
              <a:rPr lang="zh-CN" altLang="en-US" sz="2400" dirty="0"/>
              <a:t>关于</a:t>
            </a:r>
            <a:r>
              <a:rPr lang="en-US" altLang="zh-CN" sz="2400" dirty="0"/>
              <a:t>r</a:t>
            </a:r>
            <a:r>
              <a:rPr lang="zh-CN" altLang="en-US" sz="2400" dirty="0"/>
              <a:t>的模逆元</a:t>
            </a:r>
            <a:r>
              <a:rPr lang="en-US" altLang="zh-CN" sz="2400" dirty="0"/>
              <a:t>d</a:t>
            </a:r>
            <a:r>
              <a:rPr lang="zh-CN" altLang="en-US" sz="2400" dirty="0"/>
              <a:t>，</a:t>
            </a:r>
            <a:r>
              <a:rPr lang="en-US" altLang="zh-CN" sz="2400" dirty="0"/>
              <a:t>ed mod r=1 </a:t>
            </a:r>
          </a:p>
          <a:p>
            <a:r>
              <a:rPr lang="zh-CN" altLang="en-US" sz="2400" dirty="0"/>
              <a:t>将</a:t>
            </a:r>
            <a:r>
              <a:rPr lang="en-US" altLang="zh-CN" sz="2400" dirty="0"/>
              <a:t>p</a:t>
            </a:r>
            <a:r>
              <a:rPr lang="zh-CN" altLang="en-US" sz="2400" dirty="0"/>
              <a:t>和</a:t>
            </a:r>
            <a:r>
              <a:rPr lang="en-US" altLang="zh-CN" sz="2400" dirty="0"/>
              <a:t>q</a:t>
            </a:r>
            <a:r>
              <a:rPr lang="zh-CN" altLang="en-US" sz="2400" dirty="0"/>
              <a:t>销毁</a:t>
            </a:r>
            <a:endParaRPr lang="en-US" altLang="zh-CN" sz="2400" dirty="0"/>
          </a:p>
          <a:p>
            <a:r>
              <a:rPr lang="zh-CN" altLang="en-US" sz="2400" dirty="0"/>
              <a:t>(N,e)是公鑰，(N,d)是私鑰。</a:t>
            </a:r>
            <a:r>
              <a:rPr lang="zh-CN" altLang="en-US" sz="2400" dirty="0">
                <a:sym typeface="+mn-ea"/>
              </a:rPr>
              <a:t>Alice</a:t>
            </a:r>
            <a:r>
              <a:rPr lang="zh-CN" altLang="en-US" sz="2400" dirty="0"/>
              <a:t>將她的公鑰(N,e)傳給</a:t>
            </a:r>
            <a:r>
              <a:rPr lang="zh-CN" altLang="en-US" sz="2400" dirty="0">
                <a:sym typeface="+mn-ea"/>
              </a:rPr>
              <a:t>Bob</a:t>
            </a:r>
            <a:r>
              <a:rPr lang="zh-CN" altLang="en-US" sz="2400" dirty="0"/>
              <a:t>，而將她的私鑰藏起來。</a:t>
            </a:r>
          </a:p>
          <a:p>
            <a:r>
              <a:rPr lang="zh-CN" altLang="en-US" sz="2400" dirty="0"/>
              <a:t>假設偷聽者Eve獲得了Alice的公鑰N和e以及Bob的加密訊息c，但她無法直接獲得Alice的</a:t>
            </a:r>
            <a:r>
              <a:rPr lang="zh-CN" altLang="en-US" sz="2400" dirty="0">
                <a:sym typeface="+mn-ea"/>
              </a:rPr>
              <a:t>私鑰</a:t>
            </a:r>
            <a:r>
              <a:rPr lang="zh-CN" altLang="en-US" sz="2400" dirty="0"/>
              <a:t>d。要獲得d，</a:t>
            </a:r>
            <a:r>
              <a:rPr lang="zh-CN" altLang="en-US" sz="2400" dirty="0">
                <a:effectLst>
                  <a:glow rad="520700">
                    <a:schemeClr val="accent1">
                      <a:alpha val="40000"/>
                    </a:schemeClr>
                  </a:glow>
                  <a:outerShdw blurRad="50800" dist="50800" sx="1000" sy="1000" algn="ctr" rotWithShape="0">
                    <a:srgbClr val="000000">
                      <a:alpha val="43137"/>
                    </a:srgbClr>
                  </a:outerShdw>
                </a:effectLst>
              </a:rPr>
              <a:t>最簡單的方法是將N分解為p和q</a:t>
            </a:r>
            <a:r>
              <a:rPr lang="zh-CN" altLang="en-US" sz="2400" dirty="0"/>
              <a:t>，利用同餘方程解出d，然後代入解密公式。</a:t>
            </a:r>
          </a:p>
        </p:txBody>
      </p:sp>
      <p:sp>
        <p:nvSpPr>
          <p:cNvPr id="5" name="AutoShape 3" descr="p">
            <a:extLst>
              <a:ext uri="{FF2B5EF4-FFF2-40B4-BE49-F238E27FC236}">
                <a16:creationId xmlns:a16="http://schemas.microsoft.com/office/drawing/2014/main" id="{46AD0530-D92E-4CFB-913D-CD377EF02BAC}"/>
              </a:ext>
            </a:extLst>
          </p:cNvPr>
          <p:cNvSpPr>
            <a:spLocks noChangeAspect="1" noChangeArrowheads="1"/>
          </p:cNvSpPr>
          <p:nvPr/>
        </p:nvSpPr>
        <p:spPr bwMode="auto">
          <a:xfrm>
            <a:off x="15509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q">
            <a:extLst>
              <a:ext uri="{FF2B5EF4-FFF2-40B4-BE49-F238E27FC236}">
                <a16:creationId xmlns:a16="http://schemas.microsoft.com/office/drawing/2014/main" id="{7BC434C6-04BE-499E-BDC5-4866272D13BD}"/>
              </a:ext>
            </a:extLst>
          </p:cNvPr>
          <p:cNvSpPr>
            <a:spLocks noChangeAspect="1" noChangeArrowheads="1"/>
          </p:cNvSpPr>
          <p:nvPr/>
        </p:nvSpPr>
        <p:spPr bwMode="auto">
          <a:xfrm>
            <a:off x="18684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p">
            <a:extLst>
              <a:ext uri="{FF2B5EF4-FFF2-40B4-BE49-F238E27FC236}">
                <a16:creationId xmlns:a16="http://schemas.microsoft.com/office/drawing/2014/main" id="{8683B154-6F7A-4536-B15B-97537D30FCE2}"/>
              </a:ext>
            </a:extLst>
          </p:cNvPr>
          <p:cNvSpPr>
            <a:spLocks noChangeAspect="1" noChangeArrowheads="1"/>
          </p:cNvSpPr>
          <p:nvPr/>
        </p:nvSpPr>
        <p:spPr bwMode="auto">
          <a:xfrm>
            <a:off x="1550988" y="-84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67368" y="1380833"/>
            <a:ext cx="7124700" cy="5476875"/>
          </a:xfrm>
          <a:prstGeom prst="rect">
            <a:avLst/>
          </a:prstGeom>
        </p:spPr>
      </p:pic>
      <p:sp>
        <p:nvSpPr>
          <p:cNvPr id="7" name="文本框 6"/>
          <p:cNvSpPr txBox="1"/>
          <p:nvPr/>
        </p:nvSpPr>
        <p:spPr>
          <a:xfrm>
            <a:off x="271786" y="332656"/>
            <a:ext cx="8856984" cy="584775"/>
          </a:xfrm>
          <a:prstGeom prst="rect">
            <a:avLst/>
          </a:prstGeom>
          <a:noFill/>
        </p:spPr>
        <p:txBody>
          <a:bodyPr wrap="square">
            <a:spAutoFit/>
          </a:bodyPr>
          <a:lstStyle/>
          <a:p>
            <a:pPr algn="l"/>
            <a:r>
              <a:rPr lang="zh-CN" altLang="en-US" sz="3200" dirty="0"/>
              <a:t>RSA-2048（617位十进制）</a:t>
            </a:r>
            <a:r>
              <a:rPr lang="en-US" altLang="zh-CN" sz="3200" dirty="0"/>
              <a:t>——</a:t>
            </a:r>
            <a:r>
              <a:rPr lang="zh-CN" altLang="en-US" sz="3200" dirty="0"/>
              <a:t>奖金200,000美元</a:t>
            </a:r>
          </a:p>
        </p:txBody>
      </p:sp>
      <p:sp>
        <p:nvSpPr>
          <p:cNvPr id="4" name="文本框 3"/>
          <p:cNvSpPr txBox="1"/>
          <p:nvPr/>
        </p:nvSpPr>
        <p:spPr>
          <a:xfrm>
            <a:off x="7910195" y="1988820"/>
            <a:ext cx="1153160" cy="4154170"/>
          </a:xfrm>
          <a:prstGeom prst="rect">
            <a:avLst/>
          </a:prstGeom>
          <a:solidFill>
            <a:srgbClr val="FFC000"/>
          </a:solidFill>
        </p:spPr>
        <p:txBody>
          <a:bodyPr wrap="square" rtlCol="0">
            <a:spAutoFit/>
          </a:bodyPr>
          <a:lstStyle/>
          <a:p>
            <a:r>
              <a:rPr lang="zh-CN">
                <a:sym typeface="+mn-ea"/>
              </a:rPr>
              <a:t>一台经典计算机需要大约 300 万亿年才能破解 RSA-2048 位加密密钥。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a:ea typeface="宋体" panose="02010600030101010101" pitchFamily="2" charset="-122"/>
              </a:rPr>
              <a:t>NP</a:t>
            </a:r>
            <a:r>
              <a:rPr lang="zh-CN" altLang="en-US" dirty="0">
                <a:ea typeface="宋体" panose="02010600030101010101" pitchFamily="2" charset="-122"/>
              </a:rPr>
              <a:t>问题</a:t>
            </a:r>
          </a:p>
        </p:txBody>
      </p:sp>
      <p:sp>
        <p:nvSpPr>
          <p:cNvPr id="3" name="内容占位符 2"/>
          <p:cNvSpPr>
            <a:spLocks noGrp="1"/>
          </p:cNvSpPr>
          <p:nvPr>
            <p:ph idx="1"/>
          </p:nvPr>
        </p:nvSpPr>
        <p:spPr>
          <a:xfrm>
            <a:off x="395536" y="1484784"/>
            <a:ext cx="7772400" cy="4114800"/>
          </a:xfrm>
        </p:spPr>
        <p:txBody>
          <a:bodyPr/>
          <a:lstStyle/>
          <a:p>
            <a:pPr>
              <a:defRPr/>
            </a:pPr>
            <a:r>
              <a:rPr lang="zh-CN" altLang="en-US" dirty="0">
                <a:ea typeface="宋体" panose="02010600030101010101" pitchFamily="2" charset="-122"/>
              </a:rPr>
              <a:t>有不是</a:t>
            </a:r>
            <a:r>
              <a:rPr lang="en-US" altLang="zh-CN" dirty="0">
                <a:ea typeface="宋体" panose="02010600030101010101" pitchFamily="2" charset="-122"/>
              </a:rPr>
              <a:t>NP</a:t>
            </a:r>
            <a:r>
              <a:rPr lang="zh-CN" altLang="en-US" dirty="0">
                <a:ea typeface="宋体" panose="02010600030101010101" pitchFamily="2" charset="-122"/>
              </a:rPr>
              <a:t>问题的问题，如果你不能在多项式的时间里去验证它。</a:t>
            </a:r>
            <a:endParaRPr lang="en-US" altLang="zh-CN" dirty="0">
              <a:ea typeface="宋体" panose="02010600030101010101" pitchFamily="2" charset="-122"/>
            </a:endParaRPr>
          </a:p>
          <a:p>
            <a:pPr>
              <a:defRPr/>
            </a:pPr>
            <a:r>
              <a:rPr lang="en-US" altLang="zh-CN" dirty="0">
                <a:ea typeface="宋体" panose="02010600030101010101" pitchFamily="2" charset="-122"/>
              </a:rPr>
              <a:t>Hamilton</a:t>
            </a:r>
            <a:r>
              <a:rPr lang="zh-CN" altLang="en-US" dirty="0">
                <a:ea typeface="宋体" panose="02010600030101010101" pitchFamily="2" charset="-122"/>
              </a:rPr>
              <a:t>回路</a:t>
            </a:r>
            <a:r>
              <a:rPr lang="en-US" altLang="zh-CN" dirty="0">
                <a:ea typeface="宋体" panose="02010600030101010101" pitchFamily="2" charset="-122"/>
              </a:rPr>
              <a:t>——</a:t>
            </a:r>
            <a:r>
              <a:rPr lang="zh-CN" altLang="en-US" dirty="0">
                <a:ea typeface="宋体" panose="02010600030101010101" pitchFamily="2" charset="-122"/>
              </a:rPr>
              <a:t>给你一个图，问你能否找到一条经过每个顶点一次且恰好一次（不遗漏也不重复）最后又走回来的路</a:t>
            </a:r>
            <a:endParaRPr lang="en-US" altLang="zh-CN" dirty="0">
              <a:ea typeface="宋体" panose="02010600030101010101" pitchFamily="2" charset="-122"/>
            </a:endParaRPr>
          </a:p>
          <a:p>
            <a:pPr>
              <a:defRPr/>
            </a:pPr>
            <a:r>
              <a:rPr lang="en-US" altLang="zh-CN" dirty="0">
                <a:ea typeface="宋体" panose="02010600030101010101" pitchFamily="2" charset="-122"/>
              </a:rPr>
              <a:t>NP</a:t>
            </a:r>
            <a:r>
              <a:rPr lang="zh-CN" altLang="en-US" dirty="0">
                <a:ea typeface="宋体" panose="02010600030101010101" pitchFamily="2" charset="-122"/>
              </a:rPr>
              <a:t>问题：</a:t>
            </a:r>
            <a:r>
              <a:rPr lang="en-US" altLang="zh-CN" dirty="0">
                <a:ea typeface="宋体" panose="02010600030101010101" pitchFamily="2" charset="-122"/>
              </a:rPr>
              <a:t> </a:t>
            </a:r>
            <a:r>
              <a:rPr lang="zh-CN" altLang="en-US" dirty="0">
                <a:ea typeface="宋体" panose="02010600030101010101" pitchFamily="2" charset="-122"/>
              </a:rPr>
              <a:t>存在</a:t>
            </a:r>
            <a:r>
              <a:rPr lang="en-US" altLang="zh-CN" dirty="0">
                <a:ea typeface="宋体" panose="02010600030101010101" pitchFamily="2" charset="-122"/>
              </a:rPr>
              <a:t>Hamilton</a:t>
            </a:r>
            <a:r>
              <a:rPr lang="zh-CN" altLang="en-US" dirty="0">
                <a:ea typeface="宋体" panose="02010600030101010101" pitchFamily="2" charset="-122"/>
              </a:rPr>
              <a:t>回路</a:t>
            </a:r>
            <a:endParaRPr lang="en-US" altLang="zh-CN" dirty="0">
              <a:ea typeface="宋体" panose="02010600030101010101" pitchFamily="2" charset="-122"/>
            </a:endParaRPr>
          </a:p>
          <a:p>
            <a:pPr>
              <a:defRPr/>
            </a:pPr>
            <a:r>
              <a:rPr lang="zh-CN" altLang="en-US" dirty="0">
                <a:ea typeface="宋体" panose="02010600030101010101" pitchFamily="2" charset="-122"/>
              </a:rPr>
              <a:t>非</a:t>
            </a:r>
            <a:r>
              <a:rPr lang="en-US" altLang="zh-CN" dirty="0">
                <a:ea typeface="宋体" panose="02010600030101010101" pitchFamily="2" charset="-122"/>
              </a:rPr>
              <a:t>NP</a:t>
            </a:r>
            <a:r>
              <a:rPr lang="zh-CN" altLang="en-US" dirty="0">
                <a:ea typeface="宋体" panose="02010600030101010101" pitchFamily="2" charset="-122"/>
              </a:rPr>
              <a:t>问题：不存在</a:t>
            </a:r>
            <a:r>
              <a:rPr lang="en-US" altLang="zh-CN" dirty="0">
                <a:ea typeface="宋体" panose="02010600030101010101" pitchFamily="2" charset="-122"/>
              </a:rPr>
              <a:t>Hamilton</a:t>
            </a:r>
            <a:r>
              <a:rPr lang="zh-CN" altLang="en-US" dirty="0">
                <a:ea typeface="宋体" panose="02010600030101010101" pitchFamily="2" charset="-122"/>
              </a:rPr>
              <a:t>回路。</a:t>
            </a:r>
          </a:p>
          <a:p>
            <a:pPr>
              <a:buNone/>
              <a:defRPr/>
            </a:pPr>
            <a:endParaRPr lang="zh-CN" altLang="en-US" dirty="0">
              <a:ea typeface="宋体" panose="02010600030101010101" pitchFamily="2" charset="-122"/>
            </a:endParaRPr>
          </a:p>
        </p:txBody>
      </p:sp>
      <p:pic>
        <p:nvPicPr>
          <p:cNvPr id="1027" name="Picture 3"/>
          <p:cNvPicPr>
            <a:picLocks noChangeAspect="1" noChangeArrowheads="1"/>
          </p:cNvPicPr>
          <p:nvPr/>
        </p:nvPicPr>
        <p:blipFill>
          <a:blip r:embed="rId2" cstate="print"/>
          <a:srcRect/>
          <a:stretch>
            <a:fillRect/>
          </a:stretch>
        </p:blipFill>
        <p:spPr bwMode="auto">
          <a:xfrm>
            <a:off x="5868144" y="3514662"/>
            <a:ext cx="3195131" cy="307395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pPr>
              <a:defRPr/>
            </a:pPr>
            <a:r>
              <a:rPr lang="en-US" altLang="zh-CN" dirty="0">
                <a:ea typeface="宋体" panose="02010600030101010101" pitchFamily="2" charset="-122"/>
              </a:rPr>
              <a:t>P=NP</a:t>
            </a:r>
            <a:r>
              <a:rPr lang="zh-CN" altLang="en-US" dirty="0">
                <a:ea typeface="宋体" panose="02010600030101010101" pitchFamily="2" charset="-122"/>
              </a:rPr>
              <a:t>？</a:t>
            </a:r>
          </a:p>
        </p:txBody>
      </p:sp>
      <p:sp>
        <p:nvSpPr>
          <p:cNvPr id="3" name="内容占位符 2"/>
          <p:cNvSpPr>
            <a:spLocks noGrp="1"/>
          </p:cNvSpPr>
          <p:nvPr>
            <p:ph idx="1"/>
          </p:nvPr>
        </p:nvSpPr>
        <p:spPr>
          <a:xfrm>
            <a:off x="539552" y="1484784"/>
            <a:ext cx="7772400" cy="4114800"/>
          </a:xfrm>
        </p:spPr>
        <p:txBody>
          <a:bodyPr/>
          <a:lstStyle/>
          <a:p>
            <a:pPr>
              <a:defRPr/>
            </a:pPr>
            <a:r>
              <a:rPr lang="en-US" altLang="zh-CN" sz="2800" dirty="0">
                <a:ea typeface="宋体" panose="02010600030101010101" pitchFamily="2" charset="-122"/>
              </a:rPr>
              <a:t>NP </a:t>
            </a:r>
            <a:r>
              <a:rPr lang="zh-CN" altLang="en-US" sz="2800" dirty="0">
                <a:ea typeface="宋体" panose="02010600030101010101" pitchFamily="2" charset="-122"/>
              </a:rPr>
              <a:t>问题能在多项式时间内“解决”，只不过需要好运气。显然，</a:t>
            </a:r>
            <a:r>
              <a:rPr lang="en-US" altLang="zh-CN" sz="2800" dirty="0">
                <a:ea typeface="宋体" panose="02010600030101010101" pitchFamily="2" charset="-122"/>
              </a:rPr>
              <a:t>P </a:t>
            </a:r>
            <a:r>
              <a:rPr lang="zh-CN" altLang="en-US" sz="2800" dirty="0">
                <a:ea typeface="宋体" panose="02010600030101010101" pitchFamily="2" charset="-122"/>
              </a:rPr>
              <a:t>类问题肯定属于 </a:t>
            </a:r>
            <a:r>
              <a:rPr lang="en-US" altLang="zh-CN" sz="2800" dirty="0">
                <a:ea typeface="宋体" panose="02010600030101010101" pitchFamily="2" charset="-122"/>
              </a:rPr>
              <a:t>NP </a:t>
            </a:r>
            <a:r>
              <a:rPr lang="zh-CN" altLang="en-US" sz="2800" dirty="0">
                <a:ea typeface="宋体" panose="02010600030101010101" pitchFamily="2" charset="-122"/>
              </a:rPr>
              <a:t>类问题。</a:t>
            </a: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r>
              <a:rPr lang="zh-CN" altLang="en-US" sz="2800" dirty="0">
                <a:ea typeface="宋体" panose="02010600030101010101" pitchFamily="2" charset="-122"/>
              </a:rPr>
              <a:t>所谓“</a:t>
            </a:r>
            <a:r>
              <a:rPr lang="en-US" altLang="zh-CN" sz="2800" dirty="0">
                <a:ea typeface="宋体" panose="02010600030101010101" pitchFamily="2" charset="-122"/>
              </a:rPr>
              <a:t>P=NP”</a:t>
            </a:r>
            <a:r>
              <a:rPr lang="zh-CN" altLang="en-US" sz="2800" dirty="0">
                <a:ea typeface="宋体" panose="02010600030101010101" pitchFamily="2" charset="-122"/>
              </a:rPr>
              <a:t>，就是问</a:t>
            </a:r>
            <a:r>
              <a:rPr lang="en-US" altLang="zh-CN" sz="2800" dirty="0">
                <a:ea typeface="宋体" panose="02010600030101010101" pitchFamily="2" charset="-122"/>
              </a:rPr>
              <a:t>——</a:t>
            </a:r>
            <a:r>
              <a:rPr lang="zh-CN" altLang="en-US" sz="2800" dirty="0">
                <a:ea typeface="宋体" panose="02010600030101010101" pitchFamily="2" charset="-122"/>
              </a:rPr>
              <a:t>是不是所有的 </a:t>
            </a:r>
            <a:r>
              <a:rPr lang="en-US" altLang="zh-CN" sz="2800" dirty="0">
                <a:ea typeface="宋体" panose="02010600030101010101" pitchFamily="2" charset="-122"/>
              </a:rPr>
              <a:t>NP </a:t>
            </a:r>
            <a:r>
              <a:rPr lang="zh-CN" altLang="en-US" sz="2800" dirty="0">
                <a:ea typeface="宋体" panose="02010600030101010101" pitchFamily="2" charset="-122"/>
              </a:rPr>
              <a:t>问题，都能找到多项式时间的确定性算法？</a:t>
            </a: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r>
              <a:rPr lang="zh-CN" altLang="en-US" sz="2800" dirty="0">
                <a:ea typeface="宋体" panose="02010600030101010101" pitchFamily="2" charset="-122"/>
              </a:rPr>
              <a:t>究竟是否有</a:t>
            </a:r>
            <a:r>
              <a:rPr lang="en-US" altLang="zh-CN" sz="2800" dirty="0">
                <a:ea typeface="宋体" panose="02010600030101010101" pitchFamily="2" charset="-122"/>
              </a:rPr>
              <a:t>P=NP</a:t>
            </a:r>
            <a:r>
              <a:rPr lang="zh-CN" altLang="en-US" sz="2800" dirty="0">
                <a:ea typeface="宋体" panose="02010600030101010101" pitchFamily="2" charset="-122"/>
              </a:rPr>
              <a:t>？通常所谓的“</a:t>
            </a:r>
            <a:r>
              <a:rPr lang="en-US" altLang="zh-CN" sz="2800" dirty="0">
                <a:ea typeface="宋体" panose="02010600030101010101" pitchFamily="2" charset="-122"/>
              </a:rPr>
              <a:t>NP</a:t>
            </a:r>
            <a:r>
              <a:rPr lang="zh-CN" altLang="en-US" sz="2800" dirty="0">
                <a:ea typeface="宋体" panose="02010600030101010101" pitchFamily="2" charset="-122"/>
              </a:rPr>
              <a:t>问题”，其实就一句话：证明或推翻</a:t>
            </a:r>
            <a:r>
              <a:rPr lang="en-US" altLang="zh-CN" sz="2800" dirty="0">
                <a:ea typeface="宋体" panose="02010600030101010101" pitchFamily="2" charset="-122"/>
              </a:rPr>
              <a:t>P=NP</a:t>
            </a:r>
            <a:r>
              <a:rPr lang="zh-CN" altLang="en-US" sz="2800" dirty="0">
                <a:ea typeface="宋体" panose="02010600030101010101" pitchFamily="2" charset="-122"/>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pPr>
              <a:defRPr/>
            </a:pPr>
            <a:r>
              <a:rPr lang="en-US" altLang="zh-CN" sz="4000" dirty="0">
                <a:ea typeface="宋体" panose="02010600030101010101" pitchFamily="2" charset="-122"/>
              </a:rPr>
              <a:t>P</a:t>
            </a:r>
            <a:r>
              <a:rPr lang="zh-CN" altLang="en-US" sz="4000" dirty="0">
                <a:ea typeface="宋体" panose="02010600030101010101" pitchFamily="2" charset="-122"/>
              </a:rPr>
              <a:t>会不会等于</a:t>
            </a:r>
            <a:r>
              <a:rPr lang="en-US" altLang="zh-CN" sz="4000" dirty="0">
                <a:ea typeface="宋体" panose="02010600030101010101" pitchFamily="2" charset="-122"/>
              </a:rPr>
              <a:t>NP</a:t>
            </a:r>
            <a:r>
              <a:rPr lang="zh-CN" altLang="en-US" sz="4000" dirty="0">
                <a:ea typeface="宋体" panose="02010600030101010101" pitchFamily="2" charset="-122"/>
              </a:rPr>
              <a:t>？</a:t>
            </a:r>
            <a:endParaRPr lang="zh-CN" altLang="en-US" sz="4000" dirty="0">
              <a:solidFill>
                <a:srgbClr val="FFFF99"/>
              </a:solidFill>
              <a:ea typeface="宋体" panose="02010600030101010101" pitchFamily="2" charset="-122"/>
            </a:endParaRPr>
          </a:p>
        </p:txBody>
      </p:sp>
      <p:sp>
        <p:nvSpPr>
          <p:cNvPr id="3" name="内容占位符 2"/>
          <p:cNvSpPr>
            <a:spLocks noGrp="1"/>
          </p:cNvSpPr>
          <p:nvPr>
            <p:ph idx="1"/>
          </p:nvPr>
        </p:nvSpPr>
        <p:spPr>
          <a:xfrm>
            <a:off x="539552" y="1412776"/>
            <a:ext cx="8280920" cy="4896544"/>
          </a:xfrm>
        </p:spPr>
        <p:txBody>
          <a:bodyPr/>
          <a:lstStyle/>
          <a:p>
            <a:pPr>
              <a:defRPr/>
            </a:pPr>
            <a:r>
              <a:rPr lang="zh-CN" altLang="en-US" sz="2800" dirty="0">
                <a:ea typeface="宋体" panose="02010600030101010101" pitchFamily="2" charset="-122"/>
              </a:rPr>
              <a:t>归约</a:t>
            </a:r>
            <a:r>
              <a:rPr lang="en-US" altLang="zh-CN" sz="2800" dirty="0">
                <a:ea typeface="宋体" panose="02010600030101010101" pitchFamily="2" charset="-122"/>
              </a:rPr>
              <a:t>(Reducibility)</a:t>
            </a:r>
            <a:r>
              <a:rPr lang="zh-CN" altLang="en-US" sz="2800" dirty="0">
                <a:ea typeface="宋体" panose="02010600030101010101" pitchFamily="2" charset="-122"/>
              </a:rPr>
              <a:t>：可以用问题</a:t>
            </a:r>
            <a:r>
              <a:rPr lang="en-US" altLang="zh-CN" sz="2800" dirty="0">
                <a:ea typeface="宋体" panose="02010600030101010101" pitchFamily="2" charset="-122"/>
              </a:rPr>
              <a:t>B</a:t>
            </a:r>
            <a:r>
              <a:rPr lang="zh-CN" altLang="en-US" sz="2800" dirty="0">
                <a:ea typeface="宋体" panose="02010600030101010101" pitchFamily="2" charset="-122"/>
              </a:rPr>
              <a:t>的解法解决问题</a:t>
            </a:r>
            <a:r>
              <a:rPr lang="en-US" altLang="zh-CN" sz="2800" dirty="0">
                <a:ea typeface="宋体" panose="02010600030101010101" pitchFamily="2" charset="-122"/>
              </a:rPr>
              <a:t>A</a:t>
            </a:r>
            <a:r>
              <a:rPr lang="zh-CN" altLang="en-US" sz="2800" dirty="0">
                <a:ea typeface="宋体" panose="02010600030101010101" pitchFamily="2" charset="-122"/>
              </a:rPr>
              <a:t>，或者说，问题</a:t>
            </a:r>
            <a:r>
              <a:rPr lang="en-US" altLang="zh-CN" sz="2800" dirty="0">
                <a:ea typeface="宋体" panose="02010600030101010101" pitchFamily="2" charset="-122"/>
              </a:rPr>
              <a:t>A</a:t>
            </a:r>
            <a:r>
              <a:rPr lang="zh-CN" altLang="en-US" sz="2800" dirty="0">
                <a:ea typeface="宋体" panose="02010600030101010101" pitchFamily="2" charset="-122"/>
              </a:rPr>
              <a:t>可以“变成”问题</a:t>
            </a:r>
            <a:r>
              <a:rPr lang="en-US" altLang="zh-CN" sz="2800" dirty="0">
                <a:ea typeface="宋体" panose="02010600030101010101" pitchFamily="2" charset="-122"/>
              </a:rPr>
              <a:t>B</a:t>
            </a:r>
            <a:r>
              <a:rPr lang="zh-CN" altLang="en-US" sz="2800" dirty="0">
                <a:ea typeface="宋体" panose="02010600030101010101" pitchFamily="2" charset="-122"/>
              </a:rPr>
              <a:t>。称问题</a:t>
            </a:r>
            <a:r>
              <a:rPr lang="en-US" altLang="zh-CN" sz="2800" dirty="0">
                <a:ea typeface="宋体" panose="02010600030101010101" pitchFamily="2" charset="-122"/>
              </a:rPr>
              <a:t>A</a:t>
            </a:r>
            <a:r>
              <a:rPr lang="zh-CN" altLang="en-US" sz="2800" dirty="0">
                <a:ea typeface="宋体" panose="02010600030101010101" pitchFamily="2" charset="-122"/>
              </a:rPr>
              <a:t>可以归约为问题</a:t>
            </a:r>
            <a:r>
              <a:rPr lang="en-US" altLang="zh-CN" sz="2800" dirty="0">
                <a:ea typeface="宋体" panose="02010600030101010101" pitchFamily="2" charset="-122"/>
              </a:rPr>
              <a:t>B</a:t>
            </a:r>
          </a:p>
          <a:p>
            <a:pPr>
              <a:defRPr/>
            </a:pPr>
            <a:r>
              <a:rPr lang="zh-CN" altLang="en-US" sz="2800" dirty="0">
                <a:ea typeface="宋体" panose="02010600030101010101" pitchFamily="2" charset="-122"/>
              </a:rPr>
              <a:t>例：求解一个一元一次方程可以规约为求解一个一元二次方程。</a:t>
            </a:r>
            <a:endParaRPr lang="en-US" altLang="zh-CN" sz="2800" dirty="0">
              <a:ea typeface="宋体" panose="02010600030101010101" pitchFamily="2" charset="-122"/>
            </a:endParaRPr>
          </a:p>
          <a:p>
            <a:pPr>
              <a:defRPr/>
            </a:pPr>
            <a:r>
              <a:rPr lang="zh-CN" altLang="en-US" sz="2800" dirty="0">
                <a:ea typeface="宋体" panose="02010600030101010101" pitchFamily="2" charset="-122"/>
              </a:rPr>
              <a:t>如果能找到这样一个变化法则，对任意一个程序</a:t>
            </a:r>
            <a:r>
              <a:rPr lang="en-US" altLang="zh-CN" sz="2800" dirty="0">
                <a:ea typeface="宋体" panose="02010600030101010101" pitchFamily="2" charset="-122"/>
              </a:rPr>
              <a:t>A</a:t>
            </a:r>
            <a:r>
              <a:rPr lang="zh-CN" altLang="en-US" sz="2800" dirty="0">
                <a:ea typeface="宋体" panose="02010600030101010101" pitchFamily="2" charset="-122"/>
              </a:rPr>
              <a:t>的输入，都能按这个法则变换成程序</a:t>
            </a:r>
            <a:r>
              <a:rPr lang="en-US" altLang="zh-CN" sz="2800" dirty="0">
                <a:ea typeface="宋体" panose="02010600030101010101" pitchFamily="2" charset="-122"/>
              </a:rPr>
              <a:t>B</a:t>
            </a:r>
            <a:r>
              <a:rPr lang="zh-CN" altLang="en-US" sz="2800" dirty="0">
                <a:ea typeface="宋体" panose="02010600030101010101" pitchFamily="2" charset="-122"/>
              </a:rPr>
              <a:t>的输入，使两程序的输出相同，那么我们说，问题</a:t>
            </a:r>
            <a:r>
              <a:rPr lang="en-US" altLang="zh-CN" sz="2800" dirty="0">
                <a:ea typeface="宋体" panose="02010600030101010101" pitchFamily="2" charset="-122"/>
              </a:rPr>
              <a:t>A</a:t>
            </a:r>
            <a:r>
              <a:rPr lang="zh-CN" altLang="en-US" sz="2800" dirty="0">
                <a:ea typeface="宋体" panose="02010600030101010101" pitchFamily="2" charset="-122"/>
              </a:rPr>
              <a:t>可约化为问题</a:t>
            </a:r>
            <a:r>
              <a:rPr lang="en-US" altLang="zh-CN" sz="2800" dirty="0">
                <a:ea typeface="宋体" panose="02010600030101010101" pitchFamily="2" charset="-122"/>
              </a:rPr>
              <a:t>B</a:t>
            </a:r>
            <a:r>
              <a:rPr lang="zh-CN" altLang="en-US" sz="2800" dirty="0">
                <a:ea typeface="宋体" panose="02010600030101010101" pitchFamily="2" charset="-122"/>
              </a:rPr>
              <a:t>。</a:t>
            </a:r>
            <a:endParaRPr lang="en-US" altLang="zh-CN" sz="2800" dirty="0">
              <a:ea typeface="宋体" panose="02010600030101010101" pitchFamily="2" charset="-122"/>
            </a:endParaRPr>
          </a:p>
          <a:p>
            <a:pPr>
              <a:defRPr/>
            </a:pPr>
            <a:r>
              <a:rPr lang="zh-CN" altLang="en-US" sz="2800" dirty="0">
                <a:ea typeface="宋体" panose="02010600030101010101" pitchFamily="2" charset="-122"/>
              </a:rPr>
              <a:t>存在这样一个</a:t>
            </a:r>
            <a:r>
              <a:rPr lang="en-US" altLang="zh-CN" sz="2800" dirty="0">
                <a:ea typeface="宋体" panose="02010600030101010101" pitchFamily="2" charset="-122"/>
              </a:rPr>
              <a:t>NP</a:t>
            </a:r>
            <a:r>
              <a:rPr lang="zh-CN" altLang="en-US" sz="2800" dirty="0">
                <a:ea typeface="宋体" panose="02010600030101010101" pitchFamily="2" charset="-122"/>
              </a:rPr>
              <a:t>问题，所有的</a:t>
            </a:r>
            <a:r>
              <a:rPr lang="en-US" altLang="zh-CN" sz="2800" dirty="0">
                <a:ea typeface="宋体" panose="02010600030101010101" pitchFamily="2" charset="-122"/>
              </a:rPr>
              <a:t>NP</a:t>
            </a:r>
            <a:r>
              <a:rPr lang="zh-CN" altLang="en-US" sz="2800" dirty="0">
                <a:ea typeface="宋体" panose="02010600030101010101" pitchFamily="2" charset="-122"/>
              </a:rPr>
              <a:t>问题都可以约化成它</a:t>
            </a:r>
            <a:r>
              <a:rPr lang="en-US" altLang="zh-CN" sz="2800" dirty="0">
                <a:ea typeface="宋体" panose="02010600030101010101" pitchFamily="2" charset="-122"/>
              </a:rPr>
              <a:t>——NPC</a:t>
            </a:r>
            <a:r>
              <a:rPr lang="zh-CN" altLang="en-US" sz="2800" dirty="0">
                <a:ea typeface="宋体" panose="02010600030101010101" pitchFamily="2" charset="-122"/>
              </a:rPr>
              <a:t>问题，也就是</a:t>
            </a:r>
            <a:r>
              <a:rPr lang="en-US" altLang="zh-CN" sz="2800" dirty="0">
                <a:ea typeface="宋体" panose="02010600030101010101" pitchFamily="2" charset="-122"/>
              </a:rPr>
              <a:t>NP-</a:t>
            </a:r>
            <a:r>
              <a:rPr lang="zh-CN" altLang="en-US" sz="2800" dirty="0">
                <a:ea typeface="宋体" panose="02010600030101010101" pitchFamily="2" charset="-122"/>
              </a:rPr>
              <a:t>完全问题。</a:t>
            </a:r>
            <a:endParaRPr lang="en-US" altLang="zh-CN" sz="2800" dirty="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405" y="116840"/>
            <a:ext cx="7772400" cy="1143000"/>
          </a:xfrm>
        </p:spPr>
        <p:txBody>
          <a:bodyPr/>
          <a:lstStyle/>
          <a:p>
            <a:r>
              <a:rPr lang="zh-CN" altLang="en-US"/>
              <a:t>第一个</a:t>
            </a:r>
            <a:r>
              <a:rPr lang="en-US" altLang="zh-CN"/>
              <a:t>NPC</a:t>
            </a:r>
            <a:r>
              <a:rPr lang="zh-CN" altLang="en-US">
                <a:ea typeface="宋体" panose="02010600030101010101" pitchFamily="2" charset="-122"/>
              </a:rPr>
              <a:t>问题</a:t>
            </a:r>
          </a:p>
        </p:txBody>
      </p:sp>
      <p:sp>
        <p:nvSpPr>
          <p:cNvPr id="3" name="内容占位符 2"/>
          <p:cNvSpPr>
            <a:spLocks noGrp="1"/>
          </p:cNvSpPr>
          <p:nvPr>
            <p:ph idx="1"/>
          </p:nvPr>
        </p:nvSpPr>
        <p:spPr>
          <a:xfrm>
            <a:off x="173990" y="1412875"/>
            <a:ext cx="8862695" cy="5388610"/>
          </a:xfrm>
        </p:spPr>
        <p:txBody>
          <a:bodyPr/>
          <a:lstStyle/>
          <a:p>
            <a:r>
              <a:rPr lang="zh-CN" altLang="en-US"/>
              <a:t>SAT (Boolean satisfiability problem) ：给定布尔公式的各变量值 （TRUE 或 FALSE），判断这个逻辑公式是否为 TRUE。</a:t>
            </a:r>
          </a:p>
          <a:p>
            <a:r>
              <a:rPr lang="en-US" altLang="zh-CN"/>
              <a:t>n</a:t>
            </a:r>
            <a:r>
              <a:rPr lang="zh-CN" altLang="en-US">
                <a:ea typeface="宋体" panose="02010600030101010101" pitchFamily="2" charset="-122"/>
              </a:rPr>
              <a:t>个变量的</a:t>
            </a:r>
            <a:r>
              <a:rPr lang="zh-CN" altLang="en-US"/>
              <a:t>命题逻辑公式可以转换为等价的合取范式，然而，它可能会成倍增长。</a:t>
            </a:r>
          </a:p>
          <a:p>
            <a:pPr marL="0" indent="0">
              <a:buNone/>
            </a:pPr>
            <a:r>
              <a:rPr lang="zh-CN" altLang="en-US" sz="2400"/>
              <a:t>(x1 ∨ x2 ∨ … ∨ xn) ∧(y1 ∨ x2 ∨ … ∨ xn) ∧</a:t>
            </a:r>
          </a:p>
          <a:p>
            <a:pPr marL="0" indent="0">
              <a:buNone/>
            </a:pPr>
            <a:r>
              <a:rPr lang="zh-CN" altLang="en-US" sz="2400"/>
              <a:t>(x1 ∨ y2 ∨ … ∨ xn) ∧(y1 ∨ y2 ∨ … ∨ xn) ∧ ... ∧</a:t>
            </a:r>
          </a:p>
          <a:p>
            <a:pPr marL="0" indent="0">
              <a:buNone/>
            </a:pPr>
            <a:r>
              <a:rPr lang="zh-CN" altLang="en-US" sz="2400"/>
              <a:t>(x1 ∨ x2 ∨ … ∨ yn) ∧</a:t>
            </a:r>
          </a:p>
          <a:p>
            <a:pPr marL="0" indent="0">
              <a:buNone/>
            </a:pPr>
            <a:r>
              <a:rPr lang="zh-CN" altLang="en-US" sz="2400"/>
              <a:t>(y1 ∨ x2 ∨ … ∨ yn) ∧</a:t>
            </a:r>
          </a:p>
          <a:p>
            <a:pPr marL="0" indent="0">
              <a:buNone/>
            </a:pPr>
            <a:r>
              <a:rPr lang="zh-CN" altLang="en-US" sz="2400"/>
              <a:t>(x1 ∨ y2 ∨ … ∨ yn) ∧</a:t>
            </a:r>
          </a:p>
          <a:p>
            <a:pPr marL="0" indent="0">
              <a:buNone/>
            </a:pPr>
            <a:r>
              <a:rPr lang="zh-CN" altLang="en-US" sz="2400"/>
              <a:t>(y1 ∨ y2 ∨ … ∨ yn);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pPr>
              <a:defRPr/>
            </a:pPr>
            <a:r>
              <a:rPr lang="en-US" altLang="zh-CN" dirty="0">
                <a:ea typeface="宋体" panose="02010600030101010101" pitchFamily="2" charset="-122"/>
              </a:rPr>
              <a:t>NPC</a:t>
            </a:r>
            <a:r>
              <a:rPr lang="zh-CN" altLang="en-US" dirty="0">
                <a:ea typeface="宋体" panose="02010600030101010101" pitchFamily="2" charset="-122"/>
              </a:rPr>
              <a:t>问题</a:t>
            </a:r>
          </a:p>
        </p:txBody>
      </p:sp>
      <p:sp>
        <p:nvSpPr>
          <p:cNvPr id="3" name="内容占位符 2"/>
          <p:cNvSpPr>
            <a:spLocks noGrp="1"/>
          </p:cNvSpPr>
          <p:nvPr>
            <p:ph idx="1"/>
          </p:nvPr>
        </p:nvSpPr>
        <p:spPr>
          <a:xfrm>
            <a:off x="611560" y="1484784"/>
            <a:ext cx="7772400" cy="4114800"/>
          </a:xfrm>
        </p:spPr>
        <p:txBody>
          <a:bodyPr/>
          <a:lstStyle/>
          <a:p>
            <a:pPr>
              <a:defRPr/>
            </a:pPr>
            <a:r>
              <a:rPr lang="en-US" altLang="zh-CN" sz="2800" dirty="0">
                <a:ea typeface="宋体" panose="02010600030101010101" pitchFamily="2" charset="-122"/>
              </a:rPr>
              <a:t>NPC</a:t>
            </a:r>
            <a:r>
              <a:rPr lang="zh-CN" altLang="en-US" sz="2800" dirty="0">
                <a:ea typeface="宋体" panose="02010600030101010101" pitchFamily="2" charset="-122"/>
              </a:rPr>
              <a:t>指的是</a:t>
            </a:r>
            <a:r>
              <a:rPr lang="en-US" altLang="zh-CN" sz="2800" dirty="0">
                <a:ea typeface="宋体" panose="02010600030101010101" pitchFamily="2" charset="-122"/>
              </a:rPr>
              <a:t>NP</a:t>
            </a:r>
            <a:r>
              <a:rPr lang="zh-CN" altLang="en-US" sz="2800" dirty="0">
                <a:ea typeface="宋体" panose="02010600030101010101" pitchFamily="2" charset="-122"/>
              </a:rPr>
              <a:t>问题中最难的一部分问题，所有的</a:t>
            </a:r>
            <a:r>
              <a:rPr lang="en-US" altLang="zh-CN" sz="2800" dirty="0">
                <a:ea typeface="宋体" panose="02010600030101010101" pitchFamily="2" charset="-122"/>
              </a:rPr>
              <a:t>NP</a:t>
            </a:r>
            <a:r>
              <a:rPr lang="zh-CN" altLang="en-US" sz="2800" dirty="0">
                <a:ea typeface="宋体" panose="02010600030101010101" pitchFamily="2" charset="-122"/>
              </a:rPr>
              <a:t>问题都能在多项式时间内归约到</a:t>
            </a:r>
            <a:r>
              <a:rPr lang="en-US" altLang="zh-CN" sz="2800" dirty="0">
                <a:ea typeface="宋体" panose="02010600030101010101" pitchFamily="2" charset="-122"/>
              </a:rPr>
              <a:t>NPC</a:t>
            </a:r>
            <a:r>
              <a:rPr lang="zh-CN" altLang="en-US" sz="2800" dirty="0">
                <a:ea typeface="宋体" panose="02010600030101010101" pitchFamily="2" charset="-122"/>
              </a:rPr>
              <a:t>上。</a:t>
            </a:r>
            <a:endParaRPr lang="en-US" altLang="zh-CN" sz="2800" dirty="0">
              <a:ea typeface="宋体" panose="02010600030101010101" pitchFamily="2" charset="-122"/>
            </a:endParaRPr>
          </a:p>
          <a:p>
            <a:pPr>
              <a:defRPr/>
            </a:pPr>
            <a:r>
              <a:rPr lang="zh-CN" altLang="en-US" b="1" dirty="0">
                <a:ea typeface="宋体" panose="02010600030101010101" pitchFamily="2" charset="-122"/>
              </a:rPr>
              <a:t>图染色问题</a:t>
            </a:r>
            <a:r>
              <a:rPr lang="zh-CN" altLang="en-US" dirty="0">
                <a:ea typeface="宋体" panose="02010600030101010101" pitchFamily="2" charset="-122"/>
              </a:rPr>
              <a:t>：</a:t>
            </a:r>
            <a:r>
              <a:rPr lang="zh-CN" altLang="en-US" dirty="0"/>
              <a:t>“给定一个无向图</a:t>
            </a:r>
            <a:r>
              <a:rPr lang="en-US" altLang="zh-CN" dirty="0"/>
              <a:t>G=(V,E)</a:t>
            </a:r>
            <a:r>
              <a:rPr lang="zh-CN" altLang="en-US" dirty="0"/>
              <a:t>，找到最小的</a:t>
            </a:r>
            <a:r>
              <a:rPr lang="en-US" altLang="zh-CN" dirty="0"/>
              <a:t>m</a:t>
            </a:r>
            <a:r>
              <a:rPr lang="zh-CN" altLang="en-US" dirty="0"/>
              <a:t>个颜色，使相邻顶点颜色不同。”</a:t>
            </a:r>
          </a:p>
        </p:txBody>
      </p:sp>
      <p:pic>
        <p:nvPicPr>
          <p:cNvPr id="1026" name="Picture 2"/>
          <p:cNvPicPr>
            <a:picLocks noChangeAspect="1" noChangeArrowheads="1"/>
          </p:cNvPicPr>
          <p:nvPr/>
        </p:nvPicPr>
        <p:blipFill>
          <a:blip r:embed="rId2" cstate="print"/>
          <a:srcRect/>
          <a:stretch>
            <a:fillRect/>
          </a:stretch>
        </p:blipFill>
        <p:spPr bwMode="auto">
          <a:xfrm>
            <a:off x="2843808" y="3532874"/>
            <a:ext cx="3600400" cy="3278662"/>
          </a:xfrm>
          <a:prstGeom prst="rect">
            <a:avLst/>
          </a:prstGeom>
          <a:noFill/>
          <a:ln w="9525">
            <a:noFill/>
            <a:miter lim="800000"/>
            <a:headEnd/>
            <a:tailEnd/>
          </a:ln>
        </p:spPr>
      </p:pic>
      <p:sp>
        <p:nvSpPr>
          <p:cNvPr id="5" name="AutoShape 3" descr="p">
            <a:extLst>
              <a:ext uri="{FF2B5EF4-FFF2-40B4-BE49-F238E27FC236}">
                <a16:creationId xmlns:a16="http://schemas.microsoft.com/office/drawing/2014/main" id="{56362E89-2D9F-47B2-BCC0-6812D24500AB}"/>
              </a:ext>
            </a:extLst>
          </p:cNvPr>
          <p:cNvSpPr>
            <a:spLocks noChangeAspect="1" noChangeArrowheads="1"/>
          </p:cNvSpPr>
          <p:nvPr/>
        </p:nvSpPr>
        <p:spPr bwMode="auto">
          <a:xfrm>
            <a:off x="1550988" y="-84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r>
              <a:rPr lang="en-US" altLang="zh-CN" dirty="0">
                <a:ea typeface="宋体" panose="02010600030101010101" pitchFamily="2" charset="-122"/>
              </a:rPr>
              <a:t>NPC</a:t>
            </a:r>
            <a:r>
              <a:rPr lang="zh-CN" altLang="en-US" dirty="0">
                <a:ea typeface="宋体" panose="02010600030101010101" pitchFamily="2" charset="-122"/>
              </a:rPr>
              <a:t>问题</a:t>
            </a:r>
            <a:endParaRPr lang="zh-CN" altLang="en-US" dirty="0"/>
          </a:p>
        </p:txBody>
      </p:sp>
      <p:sp>
        <p:nvSpPr>
          <p:cNvPr id="3" name="内容占位符 2"/>
          <p:cNvSpPr>
            <a:spLocks noGrp="1"/>
          </p:cNvSpPr>
          <p:nvPr>
            <p:ph idx="1"/>
          </p:nvPr>
        </p:nvSpPr>
        <p:spPr>
          <a:xfrm>
            <a:off x="611560" y="1340768"/>
            <a:ext cx="7772400" cy="4114800"/>
          </a:xfrm>
        </p:spPr>
        <p:txBody>
          <a:bodyPr/>
          <a:lstStyle/>
          <a:p>
            <a:r>
              <a:rPr lang="zh-CN" altLang="en-US" b="1" dirty="0">
                <a:ea typeface="宋体" panose="02010600030101010101" pitchFamily="2" charset="-122"/>
              </a:rPr>
              <a:t>旅行商问题：</a:t>
            </a:r>
            <a:r>
              <a:rPr lang="zh-CN" altLang="en-US" dirty="0"/>
              <a:t>即</a:t>
            </a:r>
            <a:r>
              <a:rPr lang="en-US" altLang="zh-CN" dirty="0"/>
              <a:t>TSP</a:t>
            </a:r>
            <a:r>
              <a:rPr lang="zh-CN" altLang="en-US" dirty="0"/>
              <a:t>问题</a:t>
            </a:r>
            <a:r>
              <a:rPr lang="zh-CN" altLang="en-US" i="1" dirty="0"/>
              <a:t>（</a:t>
            </a:r>
            <a:r>
              <a:rPr lang="en-US" altLang="zh-CN" i="1" dirty="0"/>
              <a:t>Traveling Salesman Problem</a:t>
            </a:r>
            <a:r>
              <a:rPr lang="zh-CN" altLang="en-US" i="1" dirty="0"/>
              <a:t>）</a:t>
            </a:r>
            <a:r>
              <a:rPr lang="zh-CN" altLang="en-US" dirty="0"/>
              <a:t>。假设有一个旅行商人要拜访</a:t>
            </a:r>
            <a:r>
              <a:rPr lang="en-US" altLang="zh-CN" dirty="0"/>
              <a:t>n</a:t>
            </a:r>
            <a:r>
              <a:rPr lang="zh-CN" altLang="en-US" dirty="0"/>
              <a:t>个城市，他必须选择所要走的路径，路径的限制是每个城市只能拜访一次，而且最后要回到原来出发的城市。路径的选择目标是要求得的路径路程为所有路径之中的最小值。</a:t>
            </a:r>
            <a:endParaRPr lang="zh-CN" altLang="en-US" dirty="0">
              <a:ea typeface="宋体" panose="02010600030101010101" pitchFamily="2" charset="-122"/>
            </a:endParaRPr>
          </a:p>
          <a:p>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2620516" y="3933056"/>
            <a:ext cx="5849888" cy="292494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9592" y="1379585"/>
            <a:ext cx="7632848" cy="54784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基本演绎法 第二季 02_标清_2.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0" y="1628800"/>
            <a:ext cx="9144000" cy="5143500"/>
          </a:xfrm>
          <a:prstGeom prst="rect">
            <a:avLst/>
          </a:prstGeom>
        </p:spPr>
      </p:pic>
      <p:sp>
        <p:nvSpPr>
          <p:cNvPr id="3" name="Rectangle 6" descr="Pink tissue paper"/>
          <p:cNvSpPr>
            <a:spLocks noChangeArrowheads="1"/>
          </p:cNvSpPr>
          <p:nvPr/>
        </p:nvSpPr>
        <p:spPr bwMode="auto">
          <a:xfrm>
            <a:off x="111392" y="260648"/>
            <a:ext cx="8928992" cy="723334"/>
          </a:xfrm>
          <a:prstGeom prst="rect">
            <a:avLst/>
          </a:prstGeom>
          <a:noFill/>
          <a:ln>
            <a:noFill/>
          </a:ln>
          <a:effectLst/>
        </p:spPr>
        <p:txBody>
          <a:bodyPr rIns="0"/>
          <a:lstStyle/>
          <a:p>
            <a:pPr algn="l">
              <a:defRPr/>
            </a:pPr>
            <a:r>
              <a:rPr lang="en-US" altLang="zh-CN" sz="4000" b="1" dirty="0">
                <a:latin typeface="Arial Unicode MS" pitchFamily="34" charset="-122"/>
                <a:ea typeface="Arial Unicode MS" pitchFamily="34" charset="-122"/>
                <a:cs typeface="Arial Unicode MS" pitchFamily="34" charset="-122"/>
              </a:rPr>
              <a:t>P vs. NP</a:t>
            </a:r>
            <a:r>
              <a:rPr lang="zh-CN" altLang="en-US" sz="4000" b="1" dirty="0">
                <a:latin typeface="Arial Unicode MS" pitchFamily="34" charset="-122"/>
                <a:ea typeface="Arial Unicode MS" pitchFamily="34" charset="-122"/>
                <a:cs typeface="Arial Unicode MS" pitchFamily="34" charset="-122"/>
              </a:rPr>
              <a:t>：从一则数学家谋杀案说起</a:t>
            </a:r>
            <a:endParaRPr lang="en-US" altLang="zh-CN" sz="4000" b="1" dirty="0">
              <a:solidFill>
                <a:srgbClr val="FFFF99"/>
              </a:solidFill>
              <a:effectLst>
                <a:outerShdw blurRad="38100" dist="38100" dir="2700000" algn="tl">
                  <a:srgbClr val="000000"/>
                </a:outerShdw>
              </a:effectLst>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r>
              <a:rPr lang="en-US" altLang="zh-CN" dirty="0"/>
              <a:t>NPC</a:t>
            </a:r>
            <a:r>
              <a:rPr lang="zh-CN" altLang="en-US" dirty="0"/>
              <a:t>问题</a:t>
            </a:r>
          </a:p>
        </p:txBody>
      </p:sp>
      <p:sp>
        <p:nvSpPr>
          <p:cNvPr id="3" name="内容占位符 2"/>
          <p:cNvSpPr>
            <a:spLocks noGrp="1"/>
          </p:cNvSpPr>
          <p:nvPr>
            <p:ph idx="1"/>
          </p:nvPr>
        </p:nvSpPr>
        <p:spPr>
          <a:xfrm>
            <a:off x="611560" y="1412776"/>
            <a:ext cx="7772400" cy="4114800"/>
          </a:xfrm>
        </p:spPr>
        <p:txBody>
          <a:bodyPr/>
          <a:lstStyle/>
          <a:p>
            <a:r>
              <a:rPr lang="zh-CN" altLang="en-US" dirty="0"/>
              <a:t>华容道问题：通过移动各个棋子，帮助曹操从初始位置移到棋盘最下方中部，从出口逃走。不允许跨越棋子，还要设法用最少的步数把曹操移到出口。</a:t>
            </a:r>
          </a:p>
        </p:txBody>
      </p:sp>
      <p:pic>
        <p:nvPicPr>
          <p:cNvPr id="1027" name="Picture 3"/>
          <p:cNvPicPr>
            <a:picLocks noChangeAspect="1" noChangeArrowheads="1"/>
          </p:cNvPicPr>
          <p:nvPr/>
        </p:nvPicPr>
        <p:blipFill>
          <a:blip r:embed="rId2" cstate="print"/>
          <a:srcRect/>
          <a:stretch>
            <a:fillRect/>
          </a:stretch>
        </p:blipFill>
        <p:spPr bwMode="auto">
          <a:xfrm>
            <a:off x="4932040" y="2924944"/>
            <a:ext cx="3312368" cy="331236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a:extLst>
              <a:ext uri="{FF2B5EF4-FFF2-40B4-BE49-F238E27FC236}">
                <a16:creationId xmlns:a16="http://schemas.microsoft.com/office/drawing/2014/main" id="{A1F590F1-D87F-4BA2-8E80-83A42441D766}"/>
              </a:ext>
            </a:extLst>
          </p:cNvPr>
          <p:cNvSpPr>
            <a:spLocks noGrp="1" noChangeArrowheads="1"/>
          </p:cNvSpPr>
          <p:nvPr>
            <p:ph type="title"/>
          </p:nvPr>
        </p:nvSpPr>
        <p:spPr>
          <a:xfrm>
            <a:off x="762000" y="114300"/>
            <a:ext cx="7772400" cy="1143000"/>
          </a:xfrm>
        </p:spPr>
        <p:txBody>
          <a:bodyPr wrap="square" numCol="1" anchorCtr="0" compatLnSpc="1">
            <a:prstTxWarp prst="textNoShape">
              <a:avLst/>
            </a:prstTxWarp>
          </a:bodyPr>
          <a:lstStyle/>
          <a:p>
            <a:pPr eaLnBrk="1" hangingPunct="1">
              <a:defRPr/>
            </a:pPr>
            <a:r>
              <a:rPr lang="en-US" dirty="0">
                <a:effectLst>
                  <a:outerShdw blurRad="38100" dist="38100" dir="2700000" algn="tl">
                    <a:srgbClr val="C0C0C0"/>
                  </a:outerShdw>
                </a:effectLst>
              </a:rPr>
              <a:t>5-Clique</a:t>
            </a:r>
            <a:r>
              <a:rPr lang="zh-CN" altLang="en-US" dirty="0">
                <a:effectLst>
                  <a:outerShdw blurRad="38100" dist="38100" dir="2700000" algn="tl">
                    <a:srgbClr val="C0C0C0"/>
                  </a:outerShdw>
                </a:effectLst>
              </a:rPr>
              <a:t>（完全子图）</a:t>
            </a:r>
            <a:endParaRPr lang="en-US" dirty="0">
              <a:effectLst>
                <a:outerShdw blurRad="38100" dist="38100" dir="2700000" algn="tl">
                  <a:srgbClr val="C0C0C0"/>
                </a:outerShdw>
              </a:effectLst>
            </a:endParaRPr>
          </a:p>
        </p:txBody>
      </p:sp>
      <p:grpSp>
        <p:nvGrpSpPr>
          <p:cNvPr id="7171" name="Group 1058">
            <a:extLst>
              <a:ext uri="{FF2B5EF4-FFF2-40B4-BE49-F238E27FC236}">
                <a16:creationId xmlns:a16="http://schemas.microsoft.com/office/drawing/2014/main" id="{6AABF23A-B43E-4C04-8F1A-0E67BE948291}"/>
              </a:ext>
            </a:extLst>
          </p:cNvPr>
          <p:cNvGrpSpPr>
            <a:grpSpLocks/>
          </p:cNvGrpSpPr>
          <p:nvPr/>
        </p:nvGrpSpPr>
        <p:grpSpPr bwMode="auto">
          <a:xfrm>
            <a:off x="1295400" y="2057400"/>
            <a:ext cx="5867400" cy="3429000"/>
            <a:chOff x="816" y="1296"/>
            <a:chExt cx="3696" cy="2160"/>
          </a:xfrm>
        </p:grpSpPr>
        <p:sp>
          <p:nvSpPr>
            <p:cNvPr id="96259" name="Oval 1027">
              <a:extLst>
                <a:ext uri="{FF2B5EF4-FFF2-40B4-BE49-F238E27FC236}">
                  <a16:creationId xmlns:a16="http://schemas.microsoft.com/office/drawing/2014/main" id="{CB1542BF-171C-4D04-A55A-7D795C130201}"/>
                </a:ext>
              </a:extLst>
            </p:cNvPr>
            <p:cNvSpPr>
              <a:spLocks noChangeArrowheads="1"/>
            </p:cNvSpPr>
            <p:nvPr/>
          </p:nvSpPr>
          <p:spPr bwMode="auto">
            <a:xfrm>
              <a:off x="1872" y="1296"/>
              <a:ext cx="240" cy="240"/>
            </a:xfrm>
            <a:prstGeom prst="ellipse">
              <a:avLst/>
            </a:prstGeom>
            <a:solidFill>
              <a:srgbClr val="FF0033"/>
            </a:solidFill>
            <a:ln w="38100">
              <a:solidFill>
                <a:srgbClr val="FF0033"/>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0" name="Oval 1028">
              <a:extLst>
                <a:ext uri="{FF2B5EF4-FFF2-40B4-BE49-F238E27FC236}">
                  <a16:creationId xmlns:a16="http://schemas.microsoft.com/office/drawing/2014/main" id="{D1C51475-BE9F-4B97-B8AA-EADD6D5635B5}"/>
                </a:ext>
              </a:extLst>
            </p:cNvPr>
            <p:cNvSpPr>
              <a:spLocks noChangeArrowheads="1"/>
            </p:cNvSpPr>
            <p:nvPr/>
          </p:nvSpPr>
          <p:spPr bwMode="auto">
            <a:xfrm>
              <a:off x="816" y="2016"/>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1" name="Oval 1029">
              <a:extLst>
                <a:ext uri="{FF2B5EF4-FFF2-40B4-BE49-F238E27FC236}">
                  <a16:creationId xmlns:a16="http://schemas.microsoft.com/office/drawing/2014/main" id="{96AC69A8-0D7D-4AFA-984C-DBEEAB59B112}"/>
                </a:ext>
              </a:extLst>
            </p:cNvPr>
            <p:cNvSpPr>
              <a:spLocks noChangeArrowheads="1"/>
            </p:cNvSpPr>
            <p:nvPr/>
          </p:nvSpPr>
          <p:spPr bwMode="auto">
            <a:xfrm>
              <a:off x="2736" y="1296"/>
              <a:ext cx="240" cy="240"/>
            </a:xfrm>
            <a:prstGeom prst="ellipse">
              <a:avLst/>
            </a:prstGeom>
            <a:solidFill>
              <a:srgbClr val="FF0033"/>
            </a:solidFill>
            <a:ln w="38100">
              <a:solidFill>
                <a:srgbClr val="FF0033"/>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3" name="Oval 1031">
              <a:extLst>
                <a:ext uri="{FF2B5EF4-FFF2-40B4-BE49-F238E27FC236}">
                  <a16:creationId xmlns:a16="http://schemas.microsoft.com/office/drawing/2014/main" id="{012C11B2-2740-4110-92DD-47D6BC235435}"/>
                </a:ext>
              </a:extLst>
            </p:cNvPr>
            <p:cNvSpPr>
              <a:spLocks noChangeArrowheads="1"/>
            </p:cNvSpPr>
            <p:nvPr/>
          </p:nvSpPr>
          <p:spPr bwMode="auto">
            <a:xfrm>
              <a:off x="3120" y="3216"/>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5" name="Oval 1033">
              <a:extLst>
                <a:ext uri="{FF2B5EF4-FFF2-40B4-BE49-F238E27FC236}">
                  <a16:creationId xmlns:a16="http://schemas.microsoft.com/office/drawing/2014/main" id="{ACBF59A4-C1E8-4FBB-A8EB-95840AAAF653}"/>
                </a:ext>
              </a:extLst>
            </p:cNvPr>
            <p:cNvSpPr>
              <a:spLocks noChangeArrowheads="1"/>
            </p:cNvSpPr>
            <p:nvPr/>
          </p:nvSpPr>
          <p:spPr bwMode="auto">
            <a:xfrm>
              <a:off x="4128" y="2448"/>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6" name="Oval 1034">
              <a:extLst>
                <a:ext uri="{FF2B5EF4-FFF2-40B4-BE49-F238E27FC236}">
                  <a16:creationId xmlns:a16="http://schemas.microsoft.com/office/drawing/2014/main" id="{D8FAEE6C-8C7A-4714-83F7-9472D408294A}"/>
                </a:ext>
              </a:extLst>
            </p:cNvPr>
            <p:cNvSpPr>
              <a:spLocks noChangeArrowheads="1"/>
            </p:cNvSpPr>
            <p:nvPr/>
          </p:nvSpPr>
          <p:spPr bwMode="auto">
            <a:xfrm>
              <a:off x="4272" y="1728"/>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7" name="Oval 1035">
              <a:extLst>
                <a:ext uri="{FF2B5EF4-FFF2-40B4-BE49-F238E27FC236}">
                  <a16:creationId xmlns:a16="http://schemas.microsoft.com/office/drawing/2014/main" id="{A3F12765-E1DF-4B48-A6EB-58BC406EBDF0}"/>
                </a:ext>
              </a:extLst>
            </p:cNvPr>
            <p:cNvSpPr>
              <a:spLocks noChangeArrowheads="1"/>
            </p:cNvSpPr>
            <p:nvPr/>
          </p:nvSpPr>
          <p:spPr bwMode="auto">
            <a:xfrm>
              <a:off x="960" y="2976"/>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9" name="Oval 1037">
              <a:extLst>
                <a:ext uri="{FF2B5EF4-FFF2-40B4-BE49-F238E27FC236}">
                  <a16:creationId xmlns:a16="http://schemas.microsoft.com/office/drawing/2014/main" id="{16B5348D-FB1A-48D7-B16C-4E824AD13594}"/>
                </a:ext>
              </a:extLst>
            </p:cNvPr>
            <p:cNvSpPr>
              <a:spLocks noChangeArrowheads="1"/>
            </p:cNvSpPr>
            <p:nvPr/>
          </p:nvSpPr>
          <p:spPr bwMode="auto">
            <a:xfrm>
              <a:off x="2016" y="3120"/>
              <a:ext cx="240" cy="240"/>
            </a:xfrm>
            <a:prstGeom prst="ellipse">
              <a:avLst/>
            </a:prstGeom>
            <a:solidFill>
              <a:schemeClr val="tx1"/>
            </a:solidFill>
            <a:ln w="38100">
              <a:solidFill>
                <a:schemeClr val="tx1"/>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70" name="Line 1038">
              <a:extLst>
                <a:ext uri="{FF2B5EF4-FFF2-40B4-BE49-F238E27FC236}">
                  <a16:creationId xmlns:a16="http://schemas.microsoft.com/office/drawing/2014/main" id="{006322AC-3BE6-4C4F-9403-30C9B77A2C34}"/>
                </a:ext>
              </a:extLst>
            </p:cNvPr>
            <p:cNvSpPr>
              <a:spLocks noChangeShapeType="1"/>
            </p:cNvSpPr>
            <p:nvPr/>
          </p:nvSpPr>
          <p:spPr bwMode="auto">
            <a:xfrm>
              <a:off x="961" y="2205"/>
              <a:ext cx="144" cy="910"/>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1" name="Line 1039">
              <a:extLst>
                <a:ext uri="{FF2B5EF4-FFF2-40B4-BE49-F238E27FC236}">
                  <a16:creationId xmlns:a16="http://schemas.microsoft.com/office/drawing/2014/main" id="{2F1738CF-38B3-4584-A6CC-E18D2F4F56EA}"/>
                </a:ext>
              </a:extLst>
            </p:cNvPr>
            <p:cNvSpPr>
              <a:spLocks noChangeShapeType="1"/>
            </p:cNvSpPr>
            <p:nvPr/>
          </p:nvSpPr>
          <p:spPr bwMode="auto">
            <a:xfrm flipV="1">
              <a:off x="1104" y="2352"/>
              <a:ext cx="864" cy="768"/>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2" name="Line 1040">
              <a:extLst>
                <a:ext uri="{FF2B5EF4-FFF2-40B4-BE49-F238E27FC236}">
                  <a16:creationId xmlns:a16="http://schemas.microsoft.com/office/drawing/2014/main" id="{DD1E8704-1165-4689-B6FD-16A6F727BDAB}"/>
                </a:ext>
              </a:extLst>
            </p:cNvPr>
            <p:cNvSpPr>
              <a:spLocks noChangeShapeType="1"/>
            </p:cNvSpPr>
            <p:nvPr/>
          </p:nvSpPr>
          <p:spPr bwMode="auto">
            <a:xfrm flipH="1">
              <a:off x="1968" y="1440"/>
              <a:ext cx="48" cy="864"/>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3" name="Line 1041">
              <a:extLst>
                <a:ext uri="{FF2B5EF4-FFF2-40B4-BE49-F238E27FC236}">
                  <a16:creationId xmlns:a16="http://schemas.microsoft.com/office/drawing/2014/main" id="{2595FD74-B016-4041-BB15-D68E5F4D95DE}"/>
                </a:ext>
              </a:extLst>
            </p:cNvPr>
            <p:cNvSpPr>
              <a:spLocks noChangeShapeType="1"/>
            </p:cNvSpPr>
            <p:nvPr/>
          </p:nvSpPr>
          <p:spPr bwMode="auto">
            <a:xfrm>
              <a:off x="2016" y="2352"/>
              <a:ext cx="144" cy="912"/>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4" name="Line 1042">
              <a:extLst>
                <a:ext uri="{FF2B5EF4-FFF2-40B4-BE49-F238E27FC236}">
                  <a16:creationId xmlns:a16="http://schemas.microsoft.com/office/drawing/2014/main" id="{F88B5100-E33E-4219-A07C-6A78C53A5017}"/>
                </a:ext>
              </a:extLst>
            </p:cNvPr>
            <p:cNvSpPr>
              <a:spLocks noChangeShapeType="1"/>
            </p:cNvSpPr>
            <p:nvPr/>
          </p:nvSpPr>
          <p:spPr bwMode="auto">
            <a:xfrm flipH="1" flipV="1">
              <a:off x="1968" y="2304"/>
              <a:ext cx="864" cy="288"/>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5" name="Line 1043">
              <a:extLst>
                <a:ext uri="{FF2B5EF4-FFF2-40B4-BE49-F238E27FC236}">
                  <a16:creationId xmlns:a16="http://schemas.microsoft.com/office/drawing/2014/main" id="{16FEF392-0623-4FB0-9B62-C783CFDCC512}"/>
                </a:ext>
              </a:extLst>
            </p:cNvPr>
            <p:cNvSpPr>
              <a:spLocks noChangeShapeType="1"/>
            </p:cNvSpPr>
            <p:nvPr/>
          </p:nvSpPr>
          <p:spPr bwMode="auto">
            <a:xfrm flipH="1">
              <a:off x="2160" y="2592"/>
              <a:ext cx="720" cy="624"/>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6" name="Line 1044">
              <a:extLst>
                <a:ext uri="{FF2B5EF4-FFF2-40B4-BE49-F238E27FC236}">
                  <a16:creationId xmlns:a16="http://schemas.microsoft.com/office/drawing/2014/main" id="{5E09CBC0-C33F-4770-9ACA-EA0DB957BE28}"/>
                </a:ext>
              </a:extLst>
            </p:cNvPr>
            <p:cNvSpPr>
              <a:spLocks noChangeShapeType="1"/>
            </p:cNvSpPr>
            <p:nvPr/>
          </p:nvSpPr>
          <p:spPr bwMode="auto">
            <a:xfrm flipH="1">
              <a:off x="2832" y="1440"/>
              <a:ext cx="48" cy="1152"/>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7" name="Line 1045">
              <a:extLst>
                <a:ext uri="{FF2B5EF4-FFF2-40B4-BE49-F238E27FC236}">
                  <a16:creationId xmlns:a16="http://schemas.microsoft.com/office/drawing/2014/main" id="{DD4C220D-C27F-4F11-AF5F-FCED1E5B216C}"/>
                </a:ext>
              </a:extLst>
            </p:cNvPr>
            <p:cNvSpPr>
              <a:spLocks noChangeShapeType="1"/>
            </p:cNvSpPr>
            <p:nvPr/>
          </p:nvSpPr>
          <p:spPr bwMode="auto">
            <a:xfrm>
              <a:off x="2928" y="1440"/>
              <a:ext cx="480" cy="480"/>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8" name="Line 1046">
              <a:extLst>
                <a:ext uri="{FF2B5EF4-FFF2-40B4-BE49-F238E27FC236}">
                  <a16:creationId xmlns:a16="http://schemas.microsoft.com/office/drawing/2014/main" id="{4F7A10E2-B10C-48AE-8145-CCAEF32F3375}"/>
                </a:ext>
              </a:extLst>
            </p:cNvPr>
            <p:cNvSpPr>
              <a:spLocks noChangeShapeType="1"/>
            </p:cNvSpPr>
            <p:nvPr/>
          </p:nvSpPr>
          <p:spPr bwMode="auto">
            <a:xfrm>
              <a:off x="2832" y="2592"/>
              <a:ext cx="432" cy="768"/>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79" name="Line 1047">
              <a:extLst>
                <a:ext uri="{FF2B5EF4-FFF2-40B4-BE49-F238E27FC236}">
                  <a16:creationId xmlns:a16="http://schemas.microsoft.com/office/drawing/2014/main" id="{82ACEE26-89E1-4509-BEF9-B58EFAC3860F}"/>
                </a:ext>
              </a:extLst>
            </p:cNvPr>
            <p:cNvSpPr>
              <a:spLocks noChangeShapeType="1"/>
            </p:cNvSpPr>
            <p:nvPr/>
          </p:nvSpPr>
          <p:spPr bwMode="auto">
            <a:xfrm flipH="1">
              <a:off x="4272" y="1872"/>
              <a:ext cx="144" cy="720"/>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0" name="Line 1048">
              <a:extLst>
                <a:ext uri="{FF2B5EF4-FFF2-40B4-BE49-F238E27FC236}">
                  <a16:creationId xmlns:a16="http://schemas.microsoft.com/office/drawing/2014/main" id="{81F50E12-4DF5-4F98-BB60-CE4AED1E05ED}"/>
                </a:ext>
              </a:extLst>
            </p:cNvPr>
            <p:cNvSpPr>
              <a:spLocks noChangeShapeType="1"/>
            </p:cNvSpPr>
            <p:nvPr/>
          </p:nvSpPr>
          <p:spPr bwMode="auto">
            <a:xfrm flipH="1">
              <a:off x="3456" y="1824"/>
              <a:ext cx="960" cy="144"/>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1" name="Line 1049">
              <a:extLst>
                <a:ext uri="{FF2B5EF4-FFF2-40B4-BE49-F238E27FC236}">
                  <a16:creationId xmlns:a16="http://schemas.microsoft.com/office/drawing/2014/main" id="{F9E9D34C-FE02-45FA-9E38-5EA2182B8666}"/>
                </a:ext>
              </a:extLst>
            </p:cNvPr>
            <p:cNvSpPr>
              <a:spLocks noChangeShapeType="1"/>
            </p:cNvSpPr>
            <p:nvPr/>
          </p:nvSpPr>
          <p:spPr bwMode="auto">
            <a:xfrm flipH="1">
              <a:off x="2016" y="1344"/>
              <a:ext cx="816" cy="48"/>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2" name="Line 1050">
              <a:extLst>
                <a:ext uri="{FF2B5EF4-FFF2-40B4-BE49-F238E27FC236}">
                  <a16:creationId xmlns:a16="http://schemas.microsoft.com/office/drawing/2014/main" id="{E6201392-1669-4A80-8639-74F76D188288}"/>
                </a:ext>
              </a:extLst>
            </p:cNvPr>
            <p:cNvSpPr>
              <a:spLocks noChangeShapeType="1"/>
            </p:cNvSpPr>
            <p:nvPr/>
          </p:nvSpPr>
          <p:spPr bwMode="auto">
            <a:xfrm flipH="1">
              <a:off x="1968" y="1440"/>
              <a:ext cx="864" cy="912"/>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3" name="Line 1051">
              <a:extLst>
                <a:ext uri="{FF2B5EF4-FFF2-40B4-BE49-F238E27FC236}">
                  <a16:creationId xmlns:a16="http://schemas.microsoft.com/office/drawing/2014/main" id="{BCD9F742-056F-46EF-86A5-F0CB8C86BEE3}"/>
                </a:ext>
              </a:extLst>
            </p:cNvPr>
            <p:cNvSpPr>
              <a:spLocks noChangeShapeType="1"/>
            </p:cNvSpPr>
            <p:nvPr/>
          </p:nvSpPr>
          <p:spPr bwMode="auto">
            <a:xfrm>
              <a:off x="2016" y="1440"/>
              <a:ext cx="816" cy="1104"/>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4" name="Line 1052">
              <a:extLst>
                <a:ext uri="{FF2B5EF4-FFF2-40B4-BE49-F238E27FC236}">
                  <a16:creationId xmlns:a16="http://schemas.microsoft.com/office/drawing/2014/main" id="{8731F4F4-D55A-4BE5-9F1A-F74DDD2593E5}"/>
                </a:ext>
              </a:extLst>
            </p:cNvPr>
            <p:cNvSpPr>
              <a:spLocks noChangeShapeType="1"/>
            </p:cNvSpPr>
            <p:nvPr/>
          </p:nvSpPr>
          <p:spPr bwMode="auto">
            <a:xfrm flipH="1">
              <a:off x="2832" y="1968"/>
              <a:ext cx="624" cy="576"/>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5" name="Line 1053">
              <a:extLst>
                <a:ext uri="{FF2B5EF4-FFF2-40B4-BE49-F238E27FC236}">
                  <a16:creationId xmlns:a16="http://schemas.microsoft.com/office/drawing/2014/main" id="{E7C409BB-2F43-49C1-9E5F-E01411BAF8C8}"/>
                </a:ext>
              </a:extLst>
            </p:cNvPr>
            <p:cNvSpPr>
              <a:spLocks noChangeShapeType="1"/>
            </p:cNvSpPr>
            <p:nvPr/>
          </p:nvSpPr>
          <p:spPr bwMode="auto">
            <a:xfrm flipH="1" flipV="1">
              <a:off x="2016" y="1440"/>
              <a:ext cx="1440" cy="528"/>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6" name="Line 1054">
              <a:extLst>
                <a:ext uri="{FF2B5EF4-FFF2-40B4-BE49-F238E27FC236}">
                  <a16:creationId xmlns:a16="http://schemas.microsoft.com/office/drawing/2014/main" id="{ED0B9CD2-EDC3-4D98-B5DB-DA985DB86F33}"/>
                </a:ext>
              </a:extLst>
            </p:cNvPr>
            <p:cNvSpPr>
              <a:spLocks noChangeShapeType="1"/>
            </p:cNvSpPr>
            <p:nvPr/>
          </p:nvSpPr>
          <p:spPr bwMode="auto">
            <a:xfrm flipV="1">
              <a:off x="1968" y="1968"/>
              <a:ext cx="1488" cy="336"/>
            </a:xfrm>
            <a:prstGeom prst="line">
              <a:avLst/>
            </a:prstGeom>
            <a:noFill/>
            <a:ln w="57150">
              <a:solidFill>
                <a:srgbClr val="FF0033"/>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7" name="Line 1055">
              <a:extLst>
                <a:ext uri="{FF2B5EF4-FFF2-40B4-BE49-F238E27FC236}">
                  <a16:creationId xmlns:a16="http://schemas.microsoft.com/office/drawing/2014/main" id="{D9974551-A359-45ED-89BA-66DAB38E76C9}"/>
                </a:ext>
              </a:extLst>
            </p:cNvPr>
            <p:cNvSpPr>
              <a:spLocks noChangeShapeType="1"/>
            </p:cNvSpPr>
            <p:nvPr/>
          </p:nvSpPr>
          <p:spPr bwMode="auto">
            <a:xfrm>
              <a:off x="960" y="2112"/>
              <a:ext cx="1152" cy="1152"/>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8" name="Line 1056">
              <a:extLst>
                <a:ext uri="{FF2B5EF4-FFF2-40B4-BE49-F238E27FC236}">
                  <a16:creationId xmlns:a16="http://schemas.microsoft.com/office/drawing/2014/main" id="{1CDBD45D-936E-441D-92BE-DCEF2E662EEE}"/>
                </a:ext>
              </a:extLst>
            </p:cNvPr>
            <p:cNvSpPr>
              <a:spLocks noChangeShapeType="1"/>
            </p:cNvSpPr>
            <p:nvPr/>
          </p:nvSpPr>
          <p:spPr bwMode="auto">
            <a:xfrm flipH="1" flipV="1">
              <a:off x="960" y="2112"/>
              <a:ext cx="960" cy="240"/>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89" name="Line 1057">
              <a:extLst>
                <a:ext uri="{FF2B5EF4-FFF2-40B4-BE49-F238E27FC236}">
                  <a16:creationId xmlns:a16="http://schemas.microsoft.com/office/drawing/2014/main" id="{2A94BE4C-1513-408D-9BAE-877EC5AAB1F6}"/>
                </a:ext>
              </a:extLst>
            </p:cNvPr>
            <p:cNvSpPr>
              <a:spLocks noChangeShapeType="1"/>
            </p:cNvSpPr>
            <p:nvPr/>
          </p:nvSpPr>
          <p:spPr bwMode="auto">
            <a:xfrm>
              <a:off x="1104" y="3072"/>
              <a:ext cx="1056" cy="192"/>
            </a:xfrm>
            <a:prstGeom prst="line">
              <a:avLst/>
            </a:prstGeom>
            <a:noFill/>
            <a:ln w="57150">
              <a:solidFill>
                <a:schemeClr val="tx1"/>
              </a:solidFill>
              <a:round/>
              <a:headEnd type="none" w="sm" len="sm"/>
              <a:tailEnd type="none" w="sm" len="sm"/>
            </a:ln>
            <a:effectLst/>
            <a:extLst>
              <a:ext uri="{909E8E84-426E-40dd-AFC4-6F175D3DCCD1}"/>
              <a:ext uri="{AF507438-7753-43e0-B8FC-AC1667EBCBE1}"/>
            </a:extLst>
          </p:spPr>
          <p:txBody>
            <a:bodyPr/>
            <a:lstStyle/>
            <a:p>
              <a:pPr fontAlgn="auto">
                <a:spcBef>
                  <a:spcPts val="0"/>
                </a:spcBef>
                <a:spcAft>
                  <a:spcPts val="0"/>
                </a:spcAft>
                <a:defRPr/>
              </a:pPr>
              <a:endParaRPr lang="en-US">
                <a:latin typeface="+mn-lt"/>
                <a:ea typeface="+mn-ea"/>
              </a:endParaRPr>
            </a:p>
          </p:txBody>
        </p:sp>
        <p:sp>
          <p:nvSpPr>
            <p:cNvPr id="96262" name="Oval 1030">
              <a:extLst>
                <a:ext uri="{FF2B5EF4-FFF2-40B4-BE49-F238E27FC236}">
                  <a16:creationId xmlns:a16="http://schemas.microsoft.com/office/drawing/2014/main" id="{DEA7D63C-E683-46E9-A80A-56AE6B2BB352}"/>
                </a:ext>
              </a:extLst>
            </p:cNvPr>
            <p:cNvSpPr>
              <a:spLocks noChangeArrowheads="1"/>
            </p:cNvSpPr>
            <p:nvPr/>
          </p:nvSpPr>
          <p:spPr bwMode="auto">
            <a:xfrm>
              <a:off x="2688" y="2448"/>
              <a:ext cx="240" cy="240"/>
            </a:xfrm>
            <a:prstGeom prst="ellipse">
              <a:avLst/>
            </a:prstGeom>
            <a:solidFill>
              <a:srgbClr val="FF0033"/>
            </a:solidFill>
            <a:ln w="38100">
              <a:solidFill>
                <a:srgbClr val="FF0033"/>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4" name="Oval 1032">
              <a:extLst>
                <a:ext uri="{FF2B5EF4-FFF2-40B4-BE49-F238E27FC236}">
                  <a16:creationId xmlns:a16="http://schemas.microsoft.com/office/drawing/2014/main" id="{2373AF5E-980B-44A7-8B20-D16C8061328C}"/>
                </a:ext>
              </a:extLst>
            </p:cNvPr>
            <p:cNvSpPr>
              <a:spLocks noChangeArrowheads="1"/>
            </p:cNvSpPr>
            <p:nvPr/>
          </p:nvSpPr>
          <p:spPr bwMode="auto">
            <a:xfrm>
              <a:off x="3312" y="1824"/>
              <a:ext cx="240" cy="240"/>
            </a:xfrm>
            <a:prstGeom prst="ellipse">
              <a:avLst/>
            </a:prstGeom>
            <a:solidFill>
              <a:srgbClr val="FF0033"/>
            </a:solidFill>
            <a:ln w="38100">
              <a:solidFill>
                <a:srgbClr val="FF0033"/>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sp>
          <p:nvSpPr>
            <p:cNvPr id="96268" name="Oval 1036">
              <a:extLst>
                <a:ext uri="{FF2B5EF4-FFF2-40B4-BE49-F238E27FC236}">
                  <a16:creationId xmlns:a16="http://schemas.microsoft.com/office/drawing/2014/main" id="{F6BB00EC-9B08-4ED1-A002-89603329EAB9}"/>
                </a:ext>
              </a:extLst>
            </p:cNvPr>
            <p:cNvSpPr>
              <a:spLocks noChangeArrowheads="1"/>
            </p:cNvSpPr>
            <p:nvPr/>
          </p:nvSpPr>
          <p:spPr bwMode="auto">
            <a:xfrm>
              <a:off x="1824" y="2208"/>
              <a:ext cx="240" cy="240"/>
            </a:xfrm>
            <a:prstGeom prst="ellipse">
              <a:avLst/>
            </a:prstGeom>
            <a:solidFill>
              <a:srgbClr val="FF0033"/>
            </a:solidFill>
            <a:ln w="38100">
              <a:solidFill>
                <a:srgbClr val="FF0033"/>
              </a:solidFill>
              <a:round/>
              <a:headEnd type="none" w="sm" len="sm"/>
              <a:tailEnd type="none" w="sm" len="sm"/>
            </a:ln>
            <a:effectLst/>
            <a:extLst>
              <a:ext uri="{AF507438-7753-43e0-B8FC-AC1667EBCBE1}"/>
            </a:extLst>
          </p:spPr>
          <p:txBody>
            <a:bodyPr wrap="none" anchor="ctr"/>
            <a:lstStyle/>
            <a:p>
              <a:pPr fontAlgn="auto">
                <a:spcBef>
                  <a:spcPts val="0"/>
                </a:spcBef>
                <a:spcAft>
                  <a:spcPts val="0"/>
                </a:spcAft>
                <a:defRPr/>
              </a:pPr>
              <a:endParaRPr lang="en-US">
                <a:latin typeface="+mn-lt"/>
                <a:ea typeface="+mn-e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D102-15B6-4BC3-B35D-54D76EBD94EE}"/>
              </a:ext>
            </a:extLst>
          </p:cNvPr>
          <p:cNvSpPr>
            <a:spLocks noGrp="1"/>
          </p:cNvSpPr>
          <p:nvPr>
            <p:ph type="title"/>
          </p:nvPr>
        </p:nvSpPr>
        <p:spPr>
          <a:xfrm>
            <a:off x="685800" y="119062"/>
            <a:ext cx="7772400" cy="1143000"/>
          </a:xfrm>
        </p:spPr>
        <p:txBody>
          <a:bodyPr/>
          <a:lstStyle/>
          <a:p>
            <a:pPr eaLnBrk="1" fontAlgn="auto" hangingPunct="1">
              <a:spcAft>
                <a:spcPts val="0"/>
              </a:spcAft>
              <a:defRPr/>
            </a:pPr>
            <a:r>
              <a:rPr lang="zh-CN" altLang="en-US" b="1" dirty="0">
                <a:ea typeface="+mj-ea"/>
              </a:rPr>
              <a:t>顶点覆盖问题</a:t>
            </a:r>
            <a:endParaRPr lang="en-US" dirty="0">
              <a:ea typeface="+mj-ea"/>
            </a:endParaRPr>
          </a:p>
        </p:txBody>
      </p:sp>
      <p:sp>
        <p:nvSpPr>
          <p:cNvPr id="10243" name="Content Placeholder 2">
            <a:extLst>
              <a:ext uri="{FF2B5EF4-FFF2-40B4-BE49-F238E27FC236}">
                <a16:creationId xmlns:a16="http://schemas.microsoft.com/office/drawing/2014/main" id="{BEE91588-9BF5-44B5-A0F9-FC2D3B653AB9}"/>
              </a:ext>
            </a:extLst>
          </p:cNvPr>
          <p:cNvSpPr>
            <a:spLocks noGrp="1"/>
          </p:cNvSpPr>
          <p:nvPr>
            <p:ph idx="1"/>
          </p:nvPr>
        </p:nvSpPr>
        <p:spPr>
          <a:xfrm>
            <a:off x="755576" y="1700808"/>
            <a:ext cx="7772400" cy="4114800"/>
          </a:xfrm>
        </p:spPr>
        <p:txBody>
          <a:bodyPr/>
          <a:lstStyle/>
          <a:p>
            <a:r>
              <a:rPr lang="zh-CN" altLang="en-US" dirty="0"/>
              <a:t>给定一个图和一个整数 </a:t>
            </a:r>
            <a:r>
              <a:rPr lang="en-US" altLang="zh-CN" dirty="0"/>
              <a:t>k</a:t>
            </a:r>
            <a:r>
              <a:rPr lang="zh-CN" altLang="en-US" dirty="0"/>
              <a:t>，是否存在 </a:t>
            </a:r>
            <a:r>
              <a:rPr lang="en-US" altLang="zh-CN" dirty="0"/>
              <a:t>k </a:t>
            </a:r>
            <a:r>
              <a:rPr lang="zh-CN" altLang="en-US" dirty="0"/>
              <a:t>个顶点的集合，使得每条边都连接到集合中的一个顶点？</a:t>
            </a:r>
            <a:endParaRPr lang="en-US" altLang="zh-CN" dirty="0"/>
          </a:p>
        </p:txBody>
      </p:sp>
      <p:pic>
        <p:nvPicPr>
          <p:cNvPr id="10244" name="Picture 4">
            <a:extLst>
              <a:ext uri="{FF2B5EF4-FFF2-40B4-BE49-F238E27FC236}">
                <a16:creationId xmlns:a16="http://schemas.microsoft.com/office/drawing/2014/main" id="{0652B6F1-913C-4FEC-A464-8C56247819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3589338"/>
            <a:ext cx="6794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r>
              <a:rPr lang="en-US" altLang="zh-CN" dirty="0"/>
              <a:t>NPC</a:t>
            </a:r>
            <a:r>
              <a:rPr lang="zh-CN" altLang="en-US" dirty="0"/>
              <a:t>问题</a:t>
            </a:r>
          </a:p>
        </p:txBody>
      </p:sp>
      <p:sp>
        <p:nvSpPr>
          <p:cNvPr id="3" name="内容占位符 2"/>
          <p:cNvSpPr>
            <a:spLocks noGrp="1"/>
          </p:cNvSpPr>
          <p:nvPr>
            <p:ph idx="1"/>
          </p:nvPr>
        </p:nvSpPr>
        <p:spPr>
          <a:xfrm>
            <a:off x="683568" y="1484784"/>
            <a:ext cx="7772400" cy="4114800"/>
          </a:xfrm>
        </p:spPr>
        <p:txBody>
          <a:bodyPr/>
          <a:lstStyle/>
          <a:p>
            <a:r>
              <a:rPr lang="zh-CN" altLang="en-US" dirty="0"/>
              <a:t>汉密尔顿回路问题：在一个有多个城市的地图网络中，寻找一条从给定的起点到给定的终点沿途恰好经过所有其他城市一次的路径。</a:t>
            </a:r>
          </a:p>
        </p:txBody>
      </p:sp>
      <p:pic>
        <p:nvPicPr>
          <p:cNvPr id="5" name="Picture 2">
            <a:extLst>
              <a:ext uri="{FF2B5EF4-FFF2-40B4-BE49-F238E27FC236}">
                <a16:creationId xmlns:a16="http://schemas.microsoft.com/office/drawing/2014/main" id="{505E9AD1-697A-4EE4-8225-FF2A296E3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068960"/>
            <a:ext cx="59245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88640"/>
            <a:ext cx="7772400" cy="1143000"/>
          </a:xfrm>
        </p:spPr>
        <p:txBody>
          <a:bodyPr/>
          <a:lstStyle/>
          <a:p>
            <a:r>
              <a:rPr lang="en-US" altLang="zh-CN" dirty="0">
                <a:ea typeface="宋体" panose="02010600030101010101" pitchFamily="2" charset="-122"/>
              </a:rPr>
              <a:t>P</a:t>
            </a:r>
            <a:r>
              <a:rPr lang="zh-CN" altLang="en-US" dirty="0">
                <a:ea typeface="宋体" panose="02010600030101010101" pitchFamily="2" charset="-122"/>
              </a:rPr>
              <a:t>会不会等于</a:t>
            </a:r>
            <a:r>
              <a:rPr lang="en-US" altLang="zh-CN" dirty="0">
                <a:ea typeface="宋体" panose="02010600030101010101" pitchFamily="2" charset="-122"/>
              </a:rPr>
              <a:t>NP</a:t>
            </a:r>
            <a:r>
              <a:rPr lang="zh-CN" altLang="en-US" dirty="0">
                <a:ea typeface="宋体" panose="02010600030101010101" pitchFamily="2" charset="-122"/>
              </a:rPr>
              <a:t>？</a:t>
            </a:r>
            <a:endParaRPr lang="zh-CN" altLang="en-US" dirty="0"/>
          </a:p>
        </p:txBody>
      </p:sp>
      <p:sp>
        <p:nvSpPr>
          <p:cNvPr id="3" name="内容占位符 2"/>
          <p:cNvSpPr>
            <a:spLocks noGrp="1"/>
          </p:cNvSpPr>
          <p:nvPr>
            <p:ph idx="1"/>
          </p:nvPr>
        </p:nvSpPr>
        <p:spPr/>
        <p:txBody>
          <a:bodyPr/>
          <a:lstStyle/>
          <a:p>
            <a:pPr>
              <a:defRPr/>
            </a:pPr>
            <a:r>
              <a:rPr lang="zh-CN" altLang="en-US" dirty="0">
                <a:ea typeface="宋体" panose="02010600030101010101" pitchFamily="2" charset="-122"/>
              </a:rPr>
              <a:t>目前人们已经发现了成千上万的</a:t>
            </a:r>
            <a:r>
              <a:rPr lang="en-US" altLang="zh-CN" dirty="0">
                <a:ea typeface="宋体" panose="02010600030101010101" pitchFamily="2" charset="-122"/>
              </a:rPr>
              <a:t>NPC</a:t>
            </a:r>
            <a:r>
              <a:rPr lang="zh-CN" altLang="en-US" dirty="0">
                <a:ea typeface="宋体" panose="02010600030101010101" pitchFamily="2" charset="-122"/>
              </a:rPr>
              <a:t>问题，解决一个，</a:t>
            </a:r>
            <a:r>
              <a:rPr lang="en-US" altLang="zh-CN" dirty="0">
                <a:ea typeface="宋体" panose="02010600030101010101" pitchFamily="2" charset="-122"/>
              </a:rPr>
              <a:t>NP=P</a:t>
            </a:r>
            <a:r>
              <a:rPr lang="zh-CN" altLang="en-US" dirty="0">
                <a:ea typeface="宋体" panose="02010600030101010101" pitchFamily="2" charset="-122"/>
              </a:rPr>
              <a:t>就得证，可以得千年大奖。</a:t>
            </a:r>
            <a:endParaRPr lang="en-US" altLang="zh-CN" dirty="0">
              <a:ea typeface="宋体" panose="02010600030101010101" pitchFamily="2" charset="-122"/>
            </a:endParaRPr>
          </a:p>
          <a:p>
            <a:pPr>
              <a:defRPr/>
            </a:pPr>
            <a:r>
              <a:rPr lang="zh-CN" altLang="en-US" dirty="0">
                <a:ea typeface="宋体" panose="02010600030101010101" pitchFamily="2" charset="-122"/>
              </a:rPr>
              <a:t>图染色、哈密尔顿环都是 </a:t>
            </a:r>
            <a:r>
              <a:rPr lang="en-US" altLang="zh-CN" dirty="0">
                <a:ea typeface="宋体" panose="02010600030101010101" pitchFamily="2" charset="-122"/>
              </a:rPr>
              <a:t>NP C</a:t>
            </a:r>
            <a:r>
              <a:rPr lang="zh-CN" altLang="en-US" dirty="0">
                <a:ea typeface="宋体" panose="02010600030101010101" pitchFamily="2" charset="-122"/>
              </a:rPr>
              <a:t>问题</a:t>
            </a:r>
            <a:endParaRPr lang="en-US" altLang="zh-CN" dirty="0">
              <a:ea typeface="宋体" panose="02010600030101010101" pitchFamily="2" charset="-122"/>
            </a:endParaRPr>
          </a:p>
          <a:p>
            <a:pPr>
              <a:defRPr/>
            </a:pPr>
            <a:r>
              <a:rPr lang="en-US" altLang="zh-CN" dirty="0">
                <a:ea typeface="宋体" panose="02010600030101010101" pitchFamily="2" charset="-122"/>
              </a:rPr>
              <a:t>NPC</a:t>
            </a:r>
            <a:r>
              <a:rPr lang="zh-CN" altLang="en-US" dirty="0">
                <a:ea typeface="宋体" panose="02010600030101010101" pitchFamily="2" charset="-122"/>
              </a:rPr>
              <a:t>问题目前没有多项式的有效算法，只能用指数级甚至阶乘级复杂度的搜索。</a:t>
            </a:r>
            <a:endParaRPr lang="en-US" altLang="zh-CN" dirty="0">
              <a:ea typeface="宋体" panose="02010600030101010101" pitchFamily="2" charset="-122"/>
            </a:endParaRPr>
          </a:p>
          <a:p>
            <a:pPr>
              <a:defRPr/>
            </a:pPr>
            <a:r>
              <a:rPr lang="zh-CN" altLang="en-US" dirty="0">
                <a:ea typeface="宋体" panose="02010600030101010101" pitchFamily="2" charset="-122"/>
              </a:rPr>
              <a:t>正是</a:t>
            </a:r>
            <a:r>
              <a:rPr lang="en-US" altLang="zh-CN" dirty="0">
                <a:ea typeface="宋体" panose="02010600030101010101" pitchFamily="2" charset="-122"/>
              </a:rPr>
              <a:t>NPC</a:t>
            </a:r>
            <a:r>
              <a:rPr lang="zh-CN" altLang="en-US" dirty="0">
                <a:ea typeface="宋体" panose="02010600030101010101" pitchFamily="2" charset="-122"/>
              </a:rPr>
              <a:t>问题的存在，使人们相信</a:t>
            </a:r>
            <a:r>
              <a:rPr lang="en-US" altLang="zh-CN" dirty="0">
                <a:ea typeface="宋体" panose="02010600030101010101" pitchFamily="2" charset="-122"/>
              </a:rPr>
              <a:t>P≠NP</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96867"/>
            <a:ext cx="7772400" cy="1143000"/>
          </a:xfrm>
        </p:spPr>
        <p:txBody>
          <a:bodyPr/>
          <a:lstStyle/>
          <a:p>
            <a:r>
              <a:rPr lang="zh-CN" altLang="en-US" dirty="0"/>
              <a:t>如果</a:t>
            </a:r>
            <a:r>
              <a:rPr lang="en-US" altLang="zh-CN" dirty="0"/>
              <a:t>NP=P</a:t>
            </a:r>
            <a:endParaRPr lang="zh-CN" altLang="en-US" dirty="0"/>
          </a:p>
        </p:txBody>
      </p:sp>
      <p:sp>
        <p:nvSpPr>
          <p:cNvPr id="4" name="文本框 3"/>
          <p:cNvSpPr txBox="1"/>
          <p:nvPr/>
        </p:nvSpPr>
        <p:spPr>
          <a:xfrm>
            <a:off x="539552" y="2644170"/>
            <a:ext cx="8208912" cy="1568450"/>
          </a:xfrm>
          <a:prstGeom prst="rect">
            <a:avLst/>
          </a:prstGeom>
          <a:noFill/>
        </p:spPr>
        <p:txBody>
          <a:bodyPr wrap="square">
            <a:spAutoFit/>
          </a:bodyPr>
          <a:lstStyle/>
          <a:p>
            <a:pPr algn="l"/>
            <a:r>
              <a:rPr lang="en-US" altLang="zh-CN" b="0" i="0" dirty="0">
                <a:effectLst/>
                <a:latin typeface="fell"/>
              </a:rPr>
              <a:t>“If P = NP, any human or computer would have the sort of reasoning power traditionally ascribed to deities</a:t>
            </a:r>
            <a:r>
              <a:rPr lang="zh-CN" altLang="en-US" b="0" i="0" dirty="0">
                <a:effectLst/>
                <a:latin typeface="fell"/>
                <a:ea typeface="宋体" panose="02010600030101010101" pitchFamily="2" charset="-122"/>
              </a:rPr>
              <a:t>（神灵）</a:t>
            </a:r>
            <a:r>
              <a:rPr lang="en-US" altLang="zh-CN" b="0" i="0" dirty="0">
                <a:effectLst/>
                <a:latin typeface="fell"/>
              </a:rPr>
              <a:t>, and this seems hard to accept.”</a:t>
            </a:r>
          </a:p>
          <a:p>
            <a:pPr algn="l"/>
            <a:r>
              <a:rPr lang="en-US" altLang="zh-CN" b="0" i="0" dirty="0">
                <a:effectLst/>
                <a:latin typeface="fell"/>
              </a:rPr>
              <a:t>— </a:t>
            </a:r>
            <a:r>
              <a:rPr lang="en-US" altLang="zh-CN" b="0" i="0" dirty="0" err="1">
                <a:effectLst/>
                <a:latin typeface="fell"/>
              </a:rPr>
              <a:t>Avi</a:t>
            </a:r>
            <a:r>
              <a:rPr lang="en-US" altLang="zh-CN" b="0" i="0" dirty="0">
                <a:effectLst/>
                <a:latin typeface="fell"/>
              </a:rPr>
              <a:t> </a:t>
            </a:r>
            <a:r>
              <a:rPr lang="en-US" altLang="zh-CN" b="0" i="0" dirty="0" err="1">
                <a:effectLst/>
                <a:latin typeface="fell"/>
              </a:rPr>
              <a:t>Wigderson</a:t>
            </a:r>
            <a:endParaRPr lang="en-US" altLang="zh-CN" b="0" i="0" dirty="0">
              <a:effectLst/>
              <a:latin typeface="fell"/>
            </a:endParaRPr>
          </a:p>
        </p:txBody>
      </p:sp>
      <p:sp>
        <p:nvSpPr>
          <p:cNvPr id="8" name="文本框 7"/>
          <p:cNvSpPr txBox="1"/>
          <p:nvPr/>
        </p:nvSpPr>
        <p:spPr>
          <a:xfrm>
            <a:off x="539552" y="4437112"/>
            <a:ext cx="8283860" cy="1569660"/>
          </a:xfrm>
          <a:prstGeom prst="rect">
            <a:avLst/>
          </a:prstGeom>
          <a:noFill/>
        </p:spPr>
        <p:txBody>
          <a:bodyPr wrap="square">
            <a:spAutoFit/>
          </a:bodyPr>
          <a:lstStyle/>
          <a:p>
            <a:pPr algn="l"/>
            <a:r>
              <a:rPr lang="en-US" altLang="zh-CN" b="0" i="0" dirty="0">
                <a:effectLst/>
                <a:latin typeface="fell"/>
              </a:rPr>
              <a:t>“If P=NP, then the world would be a profoundly different place than we usually assume it to be. Everyone who could appreciate a symphony would be Mozart.”</a:t>
            </a:r>
          </a:p>
          <a:p>
            <a:pPr algn="l"/>
            <a:r>
              <a:rPr lang="en-US" altLang="zh-CN" b="0" i="0" dirty="0">
                <a:effectLst/>
                <a:latin typeface="fell"/>
              </a:rPr>
              <a:t>— Scott Aaronson</a:t>
            </a:r>
          </a:p>
        </p:txBody>
      </p:sp>
      <p:sp>
        <p:nvSpPr>
          <p:cNvPr id="10" name="文本框 9"/>
          <p:cNvSpPr txBox="1"/>
          <p:nvPr/>
        </p:nvSpPr>
        <p:spPr>
          <a:xfrm>
            <a:off x="539552" y="1351508"/>
            <a:ext cx="8424936" cy="1200329"/>
          </a:xfrm>
          <a:prstGeom prst="rect">
            <a:avLst/>
          </a:prstGeom>
          <a:noFill/>
        </p:spPr>
        <p:txBody>
          <a:bodyPr wrap="square">
            <a:spAutoFit/>
          </a:bodyPr>
          <a:lstStyle/>
          <a:p>
            <a:pPr algn="l"/>
            <a:r>
              <a:rPr lang="zh-CN" altLang="en-US" dirty="0"/>
              <a:t>大脑是一种高效的计算设备，能被大脑确认可行解的任务，都可以被有效求解， 因此，P等于NP可能意味着大脑能够以相同的效率解决这些问题。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pPr>
              <a:defRPr/>
            </a:pPr>
            <a:r>
              <a:rPr lang="zh-CN" altLang="en-US" dirty="0">
                <a:ea typeface="宋体" panose="02010600030101010101" pitchFamily="2" charset="-122"/>
              </a:rPr>
              <a:t>如果</a:t>
            </a:r>
            <a:r>
              <a:rPr lang="en-US" altLang="zh-CN" dirty="0">
                <a:ea typeface="宋体" panose="02010600030101010101" pitchFamily="2" charset="-122"/>
              </a:rPr>
              <a:t>P=NP</a:t>
            </a:r>
            <a:r>
              <a:rPr lang="zh-CN" altLang="en-US" dirty="0">
                <a:ea typeface="宋体" panose="02010600030101010101" pitchFamily="2" charset="-122"/>
              </a:rPr>
              <a:t>，世界会怎样？</a:t>
            </a:r>
          </a:p>
        </p:txBody>
      </p:sp>
      <p:sp>
        <p:nvSpPr>
          <p:cNvPr id="3" name="内容占位符 2"/>
          <p:cNvSpPr>
            <a:spLocks noGrp="1"/>
          </p:cNvSpPr>
          <p:nvPr>
            <p:ph idx="1"/>
          </p:nvPr>
        </p:nvSpPr>
        <p:spPr>
          <a:xfrm>
            <a:off x="251520" y="1312862"/>
            <a:ext cx="8738493" cy="5545138"/>
          </a:xfrm>
        </p:spPr>
        <p:txBody>
          <a:bodyPr/>
          <a:lstStyle/>
          <a:p>
            <a:pPr>
              <a:defRPr/>
            </a:pPr>
            <a:r>
              <a:rPr lang="zh-CN" altLang="en-US" sz="2400" dirty="0">
                <a:ea typeface="宋体" panose="02010600030101010101" pitchFamily="2" charset="-122"/>
              </a:rPr>
              <a:t>假设人类的运气好到 </a:t>
            </a:r>
            <a:r>
              <a:rPr lang="en-US" altLang="zh-CN" sz="2400" dirty="0">
                <a:ea typeface="宋体" panose="02010600030101010101" pitchFamily="2" charset="-122"/>
              </a:rPr>
              <a:t>P=NP </a:t>
            </a:r>
            <a:r>
              <a:rPr lang="zh-CN" altLang="en-US" sz="2400" dirty="0">
                <a:ea typeface="宋体" panose="02010600030101010101" pitchFamily="2" charset="-122"/>
              </a:rPr>
              <a:t>是真的，并且找到了复杂度不超过 </a:t>
            </a:r>
            <a:r>
              <a:rPr lang="en-US" altLang="zh-CN" sz="2400" dirty="0">
                <a:ea typeface="宋体" panose="02010600030101010101" pitchFamily="2" charset="-122"/>
              </a:rPr>
              <a:t>O(n</a:t>
            </a:r>
            <a:r>
              <a:rPr lang="en-US" altLang="zh-CN" sz="2400" baseline="30000" dirty="0">
                <a:ea typeface="宋体" panose="02010600030101010101" pitchFamily="2" charset="-122"/>
              </a:rPr>
              <a:t>3</a:t>
            </a:r>
            <a:r>
              <a:rPr lang="en-US" altLang="zh-CN" sz="2400" dirty="0">
                <a:ea typeface="宋体" panose="02010600030101010101" pitchFamily="2" charset="-122"/>
              </a:rPr>
              <a:t>) </a:t>
            </a:r>
            <a:r>
              <a:rPr lang="zh-CN" altLang="en-US" sz="2400" dirty="0">
                <a:ea typeface="宋体" panose="02010600030101010101" pitchFamily="2" charset="-122"/>
              </a:rPr>
              <a:t>的算法。如果到了这一步，我们就会有一个算法，能够很快算出某个帐号的密码。所有的加密系统都会失去效果</a:t>
            </a:r>
            <a:r>
              <a:rPr lang="en-US" altLang="zh-CN" sz="2400" dirty="0">
                <a:ea typeface="宋体" panose="02010600030101010101" pitchFamily="2" charset="-122"/>
              </a:rPr>
              <a:t>——</a:t>
            </a:r>
            <a:r>
              <a:rPr lang="zh-CN" altLang="en-US" sz="2400" dirty="0">
                <a:ea typeface="宋体" panose="02010600030101010101" pitchFamily="2" charset="-122"/>
              </a:rPr>
              <a:t>应该说，所有会把密码变成数字信息的系统都会失去效果，因为这个数字串很容易被“金钥匙”计算出来。</a:t>
            </a:r>
          </a:p>
          <a:p>
            <a:pPr>
              <a:defRPr/>
            </a:pPr>
            <a:r>
              <a:rPr lang="zh-CN" altLang="en-US" sz="2400" dirty="0">
                <a:ea typeface="宋体" panose="02010600030101010101" pitchFamily="2" charset="-122"/>
              </a:rPr>
              <a:t>除此之外，我们需要担心或期许的事情还有很多：</a:t>
            </a:r>
          </a:p>
          <a:p>
            <a:pPr>
              <a:buFont typeface="Times New Roman" panose="02020603050405020304" pitchFamily="18" charset="0"/>
              <a:buAutoNum type="arabicPeriod"/>
              <a:defRPr/>
            </a:pPr>
            <a:r>
              <a:rPr lang="zh-CN" altLang="en-US" sz="2400" dirty="0">
                <a:ea typeface="宋体" panose="02010600030101010101" pitchFamily="2" charset="-122"/>
              </a:rPr>
              <a:t>一大批耳熟能详的游戏，如扫雷、俄罗斯方块、超级玛丽等，人们将为它们编写出高效的</a:t>
            </a:r>
            <a:r>
              <a:rPr lang="en-US" altLang="zh-CN" sz="2400" dirty="0">
                <a:ea typeface="宋体" panose="02010600030101010101" pitchFamily="2" charset="-122"/>
              </a:rPr>
              <a:t>AI</a:t>
            </a:r>
            <a:r>
              <a:rPr lang="zh-CN" altLang="en-US" sz="2400" dirty="0">
                <a:ea typeface="宋体" panose="02010600030101010101" pitchFamily="2" charset="-122"/>
              </a:rPr>
              <a:t>，使得电脑玩游戏的水平无人能及。</a:t>
            </a:r>
          </a:p>
          <a:p>
            <a:pPr>
              <a:buFont typeface="Times New Roman" panose="02020603050405020304" pitchFamily="18" charset="0"/>
              <a:buAutoNum type="arabicPeriod"/>
              <a:defRPr/>
            </a:pPr>
            <a:r>
              <a:rPr lang="zh-CN" altLang="en-US" sz="2400" dirty="0">
                <a:ea typeface="宋体" panose="02010600030101010101" pitchFamily="2" charset="-122"/>
              </a:rPr>
              <a:t>整数规划、旅行商问题等许多运筹学中的难题会被高效地解决，这个方向的研究将提升到前所未有的高度。</a:t>
            </a:r>
          </a:p>
          <a:p>
            <a:pPr>
              <a:buFont typeface="Times New Roman" panose="02020603050405020304" pitchFamily="18" charset="0"/>
              <a:buAutoNum type="arabicPeriod"/>
              <a:defRPr/>
            </a:pPr>
            <a:r>
              <a:rPr lang="zh-CN" altLang="en-US" sz="2400" dirty="0">
                <a:ea typeface="宋体" panose="02010600030101010101" pitchFamily="2" charset="-122"/>
              </a:rPr>
              <a:t>蛋白质的折叠问题也是一个 </a:t>
            </a:r>
            <a:r>
              <a:rPr lang="en-US" altLang="zh-CN" sz="2400" dirty="0">
                <a:ea typeface="宋体" panose="02010600030101010101" pitchFamily="2" charset="-122"/>
              </a:rPr>
              <a:t>NPC </a:t>
            </a:r>
            <a:r>
              <a:rPr lang="zh-CN" altLang="en-US" sz="2400" dirty="0">
                <a:ea typeface="宋体" panose="02010600030101010101" pitchFamily="2" charset="-122"/>
              </a:rPr>
              <a:t>问题，新的算法无疑是生物与医学界的一个福音。</a:t>
            </a:r>
          </a:p>
          <a:p>
            <a:pPr>
              <a:defRPr/>
            </a:pPr>
            <a:endParaRPr lang="zh-CN" altLang="en-US" sz="2400" dirty="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r>
              <a:rPr lang="zh-CN" altLang="en-US" dirty="0"/>
              <a:t>从哲学的角度看</a:t>
            </a:r>
            <a:r>
              <a:rPr lang="en-US" altLang="zh-CN" dirty="0"/>
              <a:t>NP=P</a:t>
            </a:r>
            <a:r>
              <a:rPr lang="zh-CN" altLang="en-US" dirty="0"/>
              <a:t>问题</a:t>
            </a:r>
          </a:p>
        </p:txBody>
      </p:sp>
      <p:sp>
        <p:nvSpPr>
          <p:cNvPr id="3" name="内容占位符 2"/>
          <p:cNvSpPr>
            <a:spLocks noGrp="1"/>
          </p:cNvSpPr>
          <p:nvPr>
            <p:ph idx="1"/>
          </p:nvPr>
        </p:nvSpPr>
        <p:spPr>
          <a:xfrm>
            <a:off x="611560" y="1484784"/>
            <a:ext cx="8136904" cy="4114800"/>
          </a:xfrm>
        </p:spPr>
        <p:txBody>
          <a:bodyPr/>
          <a:lstStyle/>
          <a:p>
            <a:r>
              <a:rPr lang="zh-CN" altLang="en-US" dirty="0"/>
              <a:t>德国哲学家以马内利</a:t>
            </a:r>
            <a:r>
              <a:rPr lang="en-US" altLang="zh-CN" dirty="0"/>
              <a:t>·</a:t>
            </a:r>
            <a:r>
              <a:rPr lang="zh-CN" altLang="en-US" dirty="0"/>
              <a:t>康德不是基督徒，不过他曾评论过：作为一个“至高的存在”，上帝“是绝对完美、毫无瑕疵的；这个概念成全了</a:t>
            </a:r>
            <a:r>
              <a:rPr lang="zh-CN" altLang="en-US" b="1" i="1" dirty="0">
                <a:solidFill>
                  <a:srgbClr val="C00000"/>
                </a:solidFill>
              </a:rPr>
              <a:t>人类所有智慧的集合</a:t>
            </a:r>
            <a:r>
              <a:rPr lang="zh-CN" altLang="en-US" dirty="0"/>
              <a:t>，并成为其王冠。”</a:t>
            </a:r>
            <a:endParaRPr lang="en-US" altLang="zh-CN" dirty="0"/>
          </a:p>
          <a:p>
            <a:r>
              <a:rPr lang="zh-CN" altLang="en-US" dirty="0"/>
              <a:t>康德的观点：只有一位永恒的、超验的造物主上帝，才能解释人类知识的丰富性与多样性。没有上帝，这个世界最终毫无意义。</a:t>
            </a:r>
            <a:endParaRPr lang="en-US" altLang="zh-CN" dirty="0"/>
          </a:p>
          <a:p>
            <a:r>
              <a:rPr lang="zh-CN" altLang="en-US" dirty="0"/>
              <a:t>如果</a:t>
            </a:r>
            <a:r>
              <a:rPr lang="en-US" altLang="zh-CN" dirty="0"/>
              <a:t>P=NP</a:t>
            </a:r>
            <a:r>
              <a:rPr lang="zh-CN" altLang="en-US" dirty="0"/>
              <a:t>，就没有世界的丰富性、多样性，世界毫无意义。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a:ea typeface="宋体" panose="02010600030101010101" pitchFamily="2" charset="-122"/>
              </a:rPr>
              <a:t>NP-hard</a:t>
            </a:r>
            <a:r>
              <a:rPr lang="zh-CN" altLang="en-US" dirty="0">
                <a:ea typeface="宋体" panose="02010600030101010101" pitchFamily="2" charset="-122"/>
              </a:rPr>
              <a:t>问题</a:t>
            </a:r>
          </a:p>
        </p:txBody>
      </p:sp>
      <p:sp>
        <p:nvSpPr>
          <p:cNvPr id="3" name="内容占位符 2"/>
          <p:cNvSpPr>
            <a:spLocks noGrp="1"/>
          </p:cNvSpPr>
          <p:nvPr>
            <p:ph idx="1"/>
          </p:nvPr>
        </p:nvSpPr>
        <p:spPr>
          <a:xfrm>
            <a:off x="683568" y="1556792"/>
            <a:ext cx="7772400" cy="4114800"/>
          </a:xfrm>
        </p:spPr>
        <p:txBody>
          <a:bodyPr/>
          <a:lstStyle/>
          <a:p>
            <a:pPr>
              <a:defRPr/>
            </a:pPr>
            <a:r>
              <a:rPr lang="en-US" altLang="zh-CN" dirty="0">
                <a:ea typeface="宋体" panose="02010600030101010101" pitchFamily="2" charset="-122"/>
              </a:rPr>
              <a:t>NP-hard Problem</a:t>
            </a:r>
            <a:r>
              <a:rPr lang="zh-CN" altLang="en-US" dirty="0">
                <a:ea typeface="宋体" panose="02010600030101010101" pitchFamily="2" charset="-122"/>
              </a:rPr>
              <a:t>：对于这一类问题，用一句话概括他们的特征就是“</a:t>
            </a:r>
            <a:r>
              <a:rPr lang="en-US" altLang="zh-CN" dirty="0">
                <a:ea typeface="宋体" panose="02010600030101010101" pitchFamily="2" charset="-122"/>
              </a:rPr>
              <a:t>at least as hard as the hardest problems in NP Problem”</a:t>
            </a:r>
            <a:r>
              <a:rPr lang="zh-CN" altLang="en-US" dirty="0">
                <a:ea typeface="宋体" panose="02010600030101010101" pitchFamily="2" charset="-122"/>
              </a:rPr>
              <a:t>， 就是</a:t>
            </a:r>
            <a:r>
              <a:rPr lang="en-US" altLang="zh-CN" dirty="0">
                <a:ea typeface="宋体" panose="02010600030101010101" pitchFamily="2" charset="-122"/>
              </a:rPr>
              <a:t>NP-hard</a:t>
            </a:r>
            <a:r>
              <a:rPr lang="zh-CN" altLang="en-US" dirty="0">
                <a:ea typeface="宋体" panose="02010600030101010101" pitchFamily="2" charset="-122"/>
              </a:rPr>
              <a:t>问题至少和</a:t>
            </a:r>
            <a:r>
              <a:rPr lang="en-US" altLang="zh-CN" dirty="0">
                <a:ea typeface="宋体" panose="02010600030101010101" pitchFamily="2" charset="-122"/>
              </a:rPr>
              <a:t>NP</a:t>
            </a:r>
            <a:r>
              <a:rPr lang="zh-CN" altLang="en-US" dirty="0">
                <a:ea typeface="宋体" panose="02010600030101010101" pitchFamily="2" charset="-122"/>
              </a:rPr>
              <a:t>问题一样难。</a:t>
            </a:r>
            <a:endParaRPr lang="en-US" altLang="zh-CN" dirty="0">
              <a:ea typeface="宋体" panose="02010600030101010101" pitchFamily="2" charset="-122"/>
            </a:endParaRPr>
          </a:p>
          <a:p>
            <a:pPr>
              <a:defRPr/>
            </a:pPr>
            <a:r>
              <a:rPr lang="zh-CN" altLang="en-US" dirty="0">
                <a:ea typeface="宋体" panose="02010600030101010101" pitchFamily="2" charset="-122"/>
              </a:rPr>
              <a:t>所有的</a:t>
            </a:r>
            <a:r>
              <a:rPr lang="en-US" altLang="zh-CN" dirty="0">
                <a:ea typeface="宋体" panose="02010600030101010101" pitchFamily="2" charset="-122"/>
              </a:rPr>
              <a:t>NP</a:t>
            </a:r>
            <a:r>
              <a:rPr lang="zh-CN" altLang="en-US" dirty="0">
                <a:ea typeface="宋体" panose="02010600030101010101" pitchFamily="2" charset="-122"/>
              </a:rPr>
              <a:t>问题都能规约到它，但它不一定是</a:t>
            </a:r>
            <a:r>
              <a:rPr lang="en-US" altLang="zh-CN" dirty="0">
                <a:ea typeface="宋体" panose="02010600030101010101" pitchFamily="2" charset="-122"/>
              </a:rPr>
              <a:t>NP</a:t>
            </a:r>
            <a:r>
              <a:rPr lang="zh-CN" altLang="en-US" dirty="0">
                <a:ea typeface="宋体" panose="02010600030101010101" pitchFamily="2" charset="-122"/>
              </a:rPr>
              <a:t>问题。</a:t>
            </a:r>
            <a:endParaRPr lang="en-US" altLang="zh-CN" dirty="0">
              <a:ea typeface="宋体" panose="02010600030101010101" pitchFamily="2" charset="-122"/>
            </a:endParaRPr>
          </a:p>
          <a:p>
            <a:pPr>
              <a:defRPr/>
            </a:pPr>
            <a:r>
              <a:rPr lang="zh-CN" altLang="en-US" dirty="0">
                <a:ea typeface="宋体" panose="02010600030101010101" pitchFamily="2" charset="-122"/>
              </a:rPr>
              <a:t>存在一些连验证解都不能多项式解决的问题，这些就是</a:t>
            </a:r>
            <a:r>
              <a:rPr lang="en-US" altLang="zh-CN" dirty="0">
                <a:ea typeface="宋体" panose="02010600030101010101" pitchFamily="2" charset="-122"/>
              </a:rPr>
              <a:t>NP-hard</a:t>
            </a:r>
            <a:r>
              <a:rPr lang="zh-CN" altLang="en-US" dirty="0">
                <a:ea typeface="宋体" panose="02010600030101010101" pitchFamily="2" charset="-122"/>
              </a:rPr>
              <a:t>问题</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endParaRPr lang="zh-CN" altLang="en-US" dirty="0">
              <a:ea typeface="宋体" panose="02010600030101010101" pitchFamily="2" charset="-122"/>
            </a:endParaRPr>
          </a:p>
        </p:txBody>
      </p:sp>
      <p:sp>
        <p:nvSpPr>
          <p:cNvPr id="5" name="内容占位符 4"/>
          <p:cNvSpPr>
            <a:spLocks noGrp="1"/>
          </p:cNvSpPr>
          <p:nvPr>
            <p:ph idx="1"/>
          </p:nvPr>
        </p:nvSpPr>
        <p:spPr/>
        <p:txBody>
          <a:bodyPr/>
          <a:lstStyle/>
          <a:p>
            <a:pPr>
              <a:defRPr/>
            </a:pPr>
            <a:r>
              <a:rPr lang="zh-CN" altLang="en-US" dirty="0">
                <a:ea typeface="宋体" panose="02010600030101010101" pitchFamily="2" charset="-122"/>
              </a:rPr>
              <a:t>从直觉上说，</a:t>
            </a:r>
            <a:r>
              <a:rPr lang="en-US" altLang="zh-CN" dirty="0">
                <a:ea typeface="宋体" panose="02010600030101010101" pitchFamily="2" charset="-122"/>
              </a:rPr>
              <a:t>P&lt;=NP&lt;=NP-Complete&lt;=NP-Hard</a:t>
            </a:r>
            <a:r>
              <a:rPr lang="zh-CN" altLang="en-US" dirty="0">
                <a:ea typeface="宋体" panose="02010600030101010101" pitchFamily="2" charset="-122"/>
              </a:rPr>
              <a:t>，问题的难度递增。</a:t>
            </a:r>
          </a:p>
        </p:txBody>
      </p:sp>
      <p:pic>
        <p:nvPicPr>
          <p:cNvPr id="16388" name="Picture 3"/>
          <p:cNvPicPr>
            <a:picLocks noChangeAspect="1" noChangeArrowheads="1"/>
          </p:cNvPicPr>
          <p:nvPr/>
        </p:nvPicPr>
        <p:blipFill>
          <a:blip r:embed="rId2" cstate="print"/>
          <a:srcRect/>
          <a:stretch>
            <a:fillRect/>
          </a:stretch>
        </p:blipFill>
        <p:spPr bwMode="auto">
          <a:xfrm>
            <a:off x="1691680" y="2852936"/>
            <a:ext cx="6480720" cy="3266594"/>
          </a:xfrm>
          <a:prstGeom prst="rect">
            <a:avLst/>
          </a:prstGeom>
          <a:noFill/>
          <a:ln w="12700">
            <a:noFill/>
            <a:miter lim="800000"/>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88640"/>
            <a:ext cx="7772400" cy="1143000"/>
          </a:xfrm>
        </p:spPr>
        <p:txBody>
          <a:bodyPr/>
          <a:lstStyle/>
          <a:p>
            <a:pPr>
              <a:defRPr/>
            </a:pPr>
            <a:r>
              <a:rPr lang="en-US" altLang="zh-CN" dirty="0">
                <a:ea typeface="宋体" panose="02010600030101010101" pitchFamily="2" charset="-122"/>
              </a:rPr>
              <a:t>《</a:t>
            </a:r>
            <a:r>
              <a:rPr lang="zh-CN" altLang="en-US" dirty="0">
                <a:ea typeface="宋体" panose="02010600030101010101" pitchFamily="2" charset="-122"/>
              </a:rPr>
              <a:t>基本演绎法</a:t>
            </a:r>
            <a:r>
              <a:rPr lang="en-US" altLang="zh-CN" dirty="0">
                <a:ea typeface="宋体" panose="02010600030101010101" pitchFamily="2" charset="-122"/>
              </a:rPr>
              <a:t>》</a:t>
            </a:r>
            <a:endParaRPr lang="zh-CN" altLang="en-US" dirty="0">
              <a:ea typeface="宋体" panose="02010600030101010101" pitchFamily="2" charset="-122"/>
            </a:endParaRPr>
          </a:p>
        </p:txBody>
      </p:sp>
      <p:sp>
        <p:nvSpPr>
          <p:cNvPr id="3" name="内容占位符 2"/>
          <p:cNvSpPr>
            <a:spLocks noGrp="1"/>
          </p:cNvSpPr>
          <p:nvPr>
            <p:ph idx="1"/>
          </p:nvPr>
        </p:nvSpPr>
        <p:spPr/>
        <p:txBody>
          <a:bodyPr/>
          <a:lstStyle/>
          <a:p>
            <a:pPr>
              <a:defRPr/>
            </a:pPr>
            <a:r>
              <a:rPr lang="zh-CN" altLang="en-US" sz="2800" dirty="0">
                <a:ea typeface="宋体" panose="02010600030101010101" pitchFamily="2" charset="-122"/>
              </a:rPr>
              <a:t>美剧</a:t>
            </a:r>
            <a:r>
              <a:rPr lang="en-US" altLang="zh-CN" sz="2800" dirty="0">
                <a:ea typeface="宋体" panose="02010600030101010101" pitchFamily="2" charset="-122"/>
              </a:rPr>
              <a:t>《</a:t>
            </a:r>
            <a:r>
              <a:rPr lang="zh-CN" altLang="en-US" sz="2800" dirty="0">
                <a:ea typeface="宋体" panose="02010600030101010101" pitchFamily="2" charset="-122"/>
              </a:rPr>
              <a:t>基本演绎法</a:t>
            </a:r>
            <a:r>
              <a:rPr lang="en-US" altLang="zh-CN" sz="2800" dirty="0">
                <a:ea typeface="宋体" panose="02010600030101010101" pitchFamily="2" charset="-122"/>
              </a:rPr>
              <a:t>》</a:t>
            </a:r>
            <a:r>
              <a:rPr lang="zh-CN" altLang="en-US" sz="2800" dirty="0">
                <a:ea typeface="宋体" panose="02010600030101010101" pitchFamily="2" charset="-122"/>
              </a:rPr>
              <a:t>（也就是美版“</a:t>
            </a:r>
            <a:r>
              <a:rPr lang="zh-CN" altLang="en-US" sz="2800" dirty="0">
                <a:effectLst/>
                <a:ea typeface="宋体" panose="02010600030101010101" pitchFamily="2" charset="-122"/>
              </a:rPr>
              <a:t>福尔摩斯</a:t>
            </a:r>
            <a:r>
              <a:rPr lang="zh-CN" altLang="en-US" sz="2800" dirty="0">
                <a:ea typeface="宋体" panose="02010600030101010101" pitchFamily="2" charset="-122"/>
              </a:rPr>
              <a:t>”）第 </a:t>
            </a:r>
            <a:r>
              <a:rPr lang="en-US" altLang="zh-CN" sz="2800" dirty="0">
                <a:ea typeface="宋体" panose="02010600030101010101" pitchFamily="2" charset="-122"/>
              </a:rPr>
              <a:t>2 </a:t>
            </a:r>
            <a:r>
              <a:rPr lang="zh-CN" altLang="en-US" sz="2800" dirty="0">
                <a:ea typeface="宋体" panose="02010600030101010101" pitchFamily="2" charset="-122"/>
              </a:rPr>
              <a:t>季第 </a:t>
            </a:r>
            <a:r>
              <a:rPr lang="en-US" altLang="zh-CN" sz="2800" dirty="0">
                <a:ea typeface="宋体" panose="02010600030101010101" pitchFamily="2" charset="-122"/>
              </a:rPr>
              <a:t>2 </a:t>
            </a:r>
            <a:r>
              <a:rPr lang="zh-CN" altLang="en-US" sz="2800" dirty="0">
                <a:ea typeface="宋体" panose="02010600030101010101" pitchFamily="2" charset="-122"/>
              </a:rPr>
              <a:t>集中，两位研究 </a:t>
            </a:r>
            <a:r>
              <a:rPr lang="en-US" altLang="zh-CN" sz="2800" dirty="0">
                <a:ea typeface="宋体" panose="02010600030101010101" pitchFamily="2" charset="-122"/>
              </a:rPr>
              <a:t>NP </a:t>
            </a:r>
            <a:r>
              <a:rPr lang="zh-CN" altLang="en-US" sz="2800" dirty="0">
                <a:ea typeface="宋体" panose="02010600030101010101" pitchFamily="2" charset="-122"/>
              </a:rPr>
              <a:t>问题的数学家被谋杀了，凶手是同行，因为被害者即将证明“</a:t>
            </a:r>
            <a:r>
              <a:rPr lang="en-US" altLang="zh-CN" sz="2800" dirty="0">
                <a:ea typeface="宋体" panose="02010600030101010101" pitchFamily="2" charset="-122"/>
              </a:rPr>
              <a:t>P=NP </a:t>
            </a:r>
            <a:r>
              <a:rPr lang="zh-CN" altLang="en-US" sz="2800" dirty="0">
                <a:ea typeface="宋体" panose="02010600030101010101" pitchFamily="2" charset="-122"/>
              </a:rPr>
              <a:t>问题”，她为独吞成果而下了毒手。</a:t>
            </a:r>
            <a:endParaRPr lang="en-US" altLang="zh-CN" sz="2800" dirty="0">
              <a:ea typeface="宋体" panose="02010600030101010101" pitchFamily="2" charset="-122"/>
            </a:endParaRPr>
          </a:p>
          <a:p>
            <a:pPr>
              <a:defRPr/>
            </a:pPr>
            <a:r>
              <a:rPr lang="zh-CN" altLang="en-US" sz="2800" dirty="0">
                <a:ea typeface="宋体" panose="02010600030101010101" pitchFamily="2" charset="-122"/>
              </a:rPr>
              <a:t>凶手的动机，并不是</a:t>
            </a:r>
            <a:r>
              <a:rPr lang="zh-CN" altLang="en-US" sz="2800" dirty="0">
                <a:solidFill>
                  <a:srgbClr val="C00000"/>
                </a:solidFill>
                <a:latin typeface="华文琥珀" panose="02010800040101010101" pitchFamily="2" charset="-122"/>
                <a:ea typeface="华文琥珀" panose="02010800040101010101" pitchFamily="2" charset="-122"/>
              </a:rPr>
              <a:t>千禧年大奖</a:t>
            </a:r>
            <a:r>
              <a:rPr lang="zh-CN" altLang="en-US" sz="2800" dirty="0">
                <a:ea typeface="宋体" panose="02010600030101010101" pitchFamily="2" charset="-122"/>
              </a:rPr>
              <a:t>难题那</a:t>
            </a:r>
            <a:r>
              <a:rPr lang="en-US" altLang="zh-CN" sz="2800" dirty="0">
                <a:ea typeface="宋体" panose="02010600030101010101" pitchFamily="2" charset="-122"/>
              </a:rPr>
              <a:t>100</a:t>
            </a:r>
            <a:r>
              <a:rPr lang="zh-CN" altLang="en-US" sz="2800" dirty="0">
                <a:ea typeface="宋体" panose="02010600030101010101" pitchFamily="2" charset="-122"/>
              </a:rPr>
              <a:t>万美元的奖金</a:t>
            </a:r>
            <a:r>
              <a:rPr lang="en-US" altLang="zh-CN" sz="2800" dirty="0">
                <a:ea typeface="宋体" panose="02010600030101010101" pitchFamily="2" charset="-122"/>
              </a:rPr>
              <a:t>——</a:t>
            </a:r>
            <a:r>
              <a:rPr lang="zh-CN" altLang="en-US" sz="2800" dirty="0">
                <a:ea typeface="宋体" panose="02010600030101010101" pitchFamily="2" charset="-122"/>
              </a:rPr>
              <a:t>解决了 </a:t>
            </a:r>
            <a:r>
              <a:rPr lang="en-US" altLang="zh-CN" sz="2800" dirty="0">
                <a:ea typeface="宋体" panose="02010600030101010101" pitchFamily="2" charset="-122"/>
              </a:rPr>
              <a:t>P=NP </a:t>
            </a:r>
            <a:r>
              <a:rPr lang="zh-CN" altLang="en-US" sz="2800" dirty="0">
                <a:ea typeface="宋体" panose="02010600030101010101" pitchFamily="2" charset="-122"/>
              </a:rPr>
              <a:t>问题，就能够破译世界上所有的密码系统，这里面的利益比</a:t>
            </a:r>
            <a:r>
              <a:rPr lang="en-US" altLang="zh-CN" sz="2800" dirty="0">
                <a:ea typeface="宋体" panose="02010600030101010101" pitchFamily="2" charset="-122"/>
              </a:rPr>
              <a:t>100</a:t>
            </a:r>
            <a:r>
              <a:rPr lang="zh-CN" altLang="en-US" sz="2800" dirty="0">
                <a:ea typeface="宋体" panose="02010600030101010101" pitchFamily="2" charset="-122"/>
              </a:rPr>
              <a:t>万美元多多了。</a:t>
            </a:r>
          </a:p>
          <a:p>
            <a:pPr>
              <a:buFont typeface="Monotype Sorts" pitchFamily="2" charset="2"/>
              <a:buNone/>
              <a:defRPr/>
            </a:pPr>
            <a:endParaRPr lang="zh-CN" altLang="en-US" dirty="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r>
              <a:rPr lang="zh-CN" altLang="en-US" dirty="0"/>
              <a:t>停机问题简述</a:t>
            </a:r>
          </a:p>
        </p:txBody>
      </p:sp>
      <p:sp>
        <p:nvSpPr>
          <p:cNvPr id="3" name="内容占位符 2"/>
          <p:cNvSpPr>
            <a:spLocks noGrp="1"/>
          </p:cNvSpPr>
          <p:nvPr>
            <p:ph idx="1"/>
          </p:nvPr>
        </p:nvSpPr>
        <p:spPr>
          <a:xfrm>
            <a:off x="395536" y="1412776"/>
            <a:ext cx="8568952" cy="5445224"/>
          </a:xfrm>
        </p:spPr>
        <p:txBody>
          <a:bodyPr/>
          <a:lstStyle/>
          <a:p>
            <a:r>
              <a:rPr lang="zh-CN" altLang="en-US" sz="2400" dirty="0"/>
              <a:t>图灵当年想要证明希尔伯特的可判定性问题：是否存在一种通用的机械过程，能够判定任何数学命题的真假。</a:t>
            </a:r>
            <a:endParaRPr lang="en-US" altLang="zh-CN" sz="2400" dirty="0"/>
          </a:p>
          <a:p>
            <a:r>
              <a:rPr lang="zh-CN" altLang="en-US" sz="2400" dirty="0"/>
              <a:t>图灵就设计了一种假想的机器（图灵机）。他首先证明：图灵机就覆盖了所有的“机械过程”，如果存在一个问题，图灵机判定不了，那么就说明，不存在这种“通用的”过程，这样就证明了原问题。</a:t>
            </a:r>
          </a:p>
          <a:p>
            <a:r>
              <a:rPr lang="zh-CN" altLang="en-US" sz="2400" dirty="0"/>
              <a:t>然后，图灵就设计了一个问题，确实是图灵机判定不了的，这个问题就是：对于一个输入，让图灵机判定自己是否能够在有限的时间内停下来。</a:t>
            </a:r>
          </a:p>
          <a:p>
            <a:r>
              <a:rPr lang="zh-CN" altLang="en-US" sz="2400" dirty="0"/>
              <a:t>图灵证明，这个问题是图灵机回答不了的，所以原问题得以证否。因为这个问题设计得非常巧妙，所以在历史上留下了名字，叫“</a:t>
            </a:r>
            <a:r>
              <a:rPr lang="zh-CN" altLang="en-US" sz="2400" dirty="0">
                <a:hlinkClick r:id="rId2" tooltip="查看 停机问题 中的全部文章"/>
              </a:rPr>
              <a:t>停机问题</a:t>
            </a:r>
            <a:r>
              <a:rPr lang="zh-CN" altLang="en-US" sz="2400" dirty="0"/>
              <a:t>”。</a:t>
            </a: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7544" y="0"/>
            <a:ext cx="7772400" cy="914400"/>
          </a:xfrm>
        </p:spPr>
        <p:txBody>
          <a:bodyPr/>
          <a:lstStyle/>
          <a:p>
            <a:pPr eaLnBrk="1" hangingPunct="1"/>
            <a:r>
              <a:rPr lang="zh-CN" altLang="en-US" dirty="0">
                <a:ea typeface="宋体" panose="02010600030101010101" pitchFamily="2" charset="-122"/>
              </a:rPr>
              <a:t>停机问题</a:t>
            </a:r>
            <a:r>
              <a:rPr lang="en-US" altLang="en-US" dirty="0">
                <a:ea typeface="宋体" panose="02010600030101010101" pitchFamily="2" charset="-122"/>
              </a:rPr>
              <a:t>(1)</a:t>
            </a:r>
          </a:p>
        </p:txBody>
      </p:sp>
      <p:sp>
        <p:nvSpPr>
          <p:cNvPr id="6147" name="Rectangle 3"/>
          <p:cNvSpPr>
            <a:spLocks noGrp="1" noChangeArrowheads="1"/>
          </p:cNvSpPr>
          <p:nvPr>
            <p:ph idx="1"/>
          </p:nvPr>
        </p:nvSpPr>
        <p:spPr>
          <a:xfrm>
            <a:off x="304800" y="1600200"/>
            <a:ext cx="8610600" cy="4114800"/>
          </a:xfrm>
        </p:spPr>
        <p:txBody>
          <a:bodyPr/>
          <a:lstStyle/>
          <a:p>
            <a:pPr eaLnBrk="1" hangingPunct="1"/>
            <a:r>
              <a:rPr lang="zh-CN" altLang="en-US" sz="2400" b="1" i="1" dirty="0">
                <a:solidFill>
                  <a:srgbClr val="C00000"/>
                </a:solidFill>
              </a:rPr>
              <a:t>问题定义：</a:t>
            </a:r>
            <a:r>
              <a:rPr lang="en-US" sz="2400" b="1" dirty="0"/>
              <a:t> </a:t>
            </a:r>
            <a:r>
              <a:rPr lang="zh-CN" altLang="en-US" sz="2400" b="1" dirty="0"/>
              <a:t>给定一个计算机程序和一个输入，判定这个程序是继续工作还是停机</a:t>
            </a:r>
            <a:endParaRPr lang="en-US" sz="2400" b="1" dirty="0"/>
          </a:p>
          <a:p>
            <a:pPr eaLnBrk="1" hangingPunct="1">
              <a:buFont typeface="Wingdings" panose="05000000000000000000" pitchFamily="2" charset="2"/>
              <a:buNone/>
            </a:pPr>
            <a:endParaRPr lang="en-US" sz="2400" b="1" dirty="0"/>
          </a:p>
          <a:p>
            <a:pPr eaLnBrk="1" hangingPunct="1">
              <a:buFont typeface="Wingdings" panose="05000000000000000000" pitchFamily="2" charset="2"/>
              <a:buNone/>
            </a:pPr>
            <a:r>
              <a:rPr lang="zh-CN" altLang="en-US" sz="2400" b="1" u="sng" dirty="0"/>
              <a:t>     试探解</a:t>
            </a:r>
            <a:r>
              <a:rPr lang="en-US" sz="2400" b="1" dirty="0"/>
              <a:t>:  </a:t>
            </a:r>
            <a:r>
              <a:rPr lang="zh-CN" altLang="en-US" sz="2400" b="1" dirty="0"/>
              <a:t>就用这个给定的输入运行程序呗。如果程序结束，我们就知道程序可以结束，但是如果程序不能在有限时间内而结束，我们也不能下结论说程序不会结束。也可能我们等得不够久？</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85800" y="304800"/>
            <a:ext cx="7772400" cy="914400"/>
          </a:xfrm>
        </p:spPr>
        <p:txBody>
          <a:bodyPr/>
          <a:lstStyle/>
          <a:p>
            <a:r>
              <a:rPr lang="zh-CN" altLang="en-US" dirty="0">
                <a:ea typeface="宋体" panose="02010600030101010101" pitchFamily="2" charset="-122"/>
              </a:rPr>
              <a:t>停机问题</a:t>
            </a:r>
            <a:r>
              <a:rPr lang="en-US" altLang="en-US" dirty="0">
                <a:ea typeface="宋体" panose="02010600030101010101" pitchFamily="2" charset="-122"/>
              </a:rPr>
              <a:t>(2)</a:t>
            </a:r>
          </a:p>
        </p:txBody>
      </p:sp>
      <p:sp>
        <p:nvSpPr>
          <p:cNvPr id="7171" name="Rectangle 3"/>
          <p:cNvSpPr>
            <a:spLocks noGrp="1" noChangeArrowheads="1"/>
          </p:cNvSpPr>
          <p:nvPr>
            <p:ph idx="1"/>
          </p:nvPr>
        </p:nvSpPr>
        <p:spPr>
          <a:xfrm>
            <a:off x="457200" y="1524000"/>
            <a:ext cx="5987008" cy="4724400"/>
          </a:xfrm>
        </p:spPr>
        <p:txBody>
          <a:bodyPr/>
          <a:lstStyle/>
          <a:p>
            <a:pPr marL="347345" indent="-347345" eaLnBrk="1" hangingPunct="1">
              <a:lnSpc>
                <a:spcPct val="90000"/>
              </a:lnSpc>
            </a:pPr>
            <a:r>
              <a:rPr lang="en-US" sz="2400" b="1" dirty="0"/>
              <a:t>Alan Turing </a:t>
            </a:r>
            <a:r>
              <a:rPr lang="zh-CN" altLang="en-US" sz="2400" b="1" dirty="0"/>
              <a:t>证明了停机问题是不可解的</a:t>
            </a:r>
            <a:endParaRPr lang="en-US" sz="2400" b="1" dirty="0"/>
          </a:p>
          <a:p>
            <a:pPr marL="347345" indent="-347345" eaLnBrk="1" hangingPunct="1"/>
            <a:endParaRPr lang="en-US" sz="2400" b="1" dirty="0"/>
          </a:p>
          <a:p>
            <a:pPr marL="347345" indent="-347345"/>
            <a:r>
              <a:rPr lang="zh-CN" altLang="en-US" sz="2400" b="1" dirty="0"/>
              <a:t>也就是，不存在一个算法能正确地判定一个任意的程序对于一个给定的输入是否会停机</a:t>
            </a:r>
            <a:endParaRPr lang="en-US" altLang="zh-CN" sz="2400" b="1" dirty="0"/>
          </a:p>
          <a:p>
            <a:pPr marL="347345" indent="-347345"/>
            <a:endParaRPr lang="en-US" sz="2400" b="1" dirty="0"/>
          </a:p>
          <a:p>
            <a:pPr marL="347345" indent="-347345" eaLnBrk="1" hangingPunct="1"/>
            <a:r>
              <a:rPr lang="en-US" sz="2400" b="1" dirty="0"/>
              <a:t>Turing</a:t>
            </a:r>
            <a:r>
              <a:rPr lang="zh-CN" altLang="en-US" sz="2400" b="1" dirty="0"/>
              <a:t>的证明思想是构造了一个反例：如果这样的算法存在，它就会与自己矛盾，所以这种算法不存在</a:t>
            </a:r>
            <a:endParaRPr lang="en-US" sz="2400" b="1" dirty="0"/>
          </a:p>
        </p:txBody>
      </p:sp>
      <p:pic>
        <p:nvPicPr>
          <p:cNvPr id="2050" name="Picture 2" descr="Tur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28"/>
          <a:stretch>
            <a:fillRect/>
          </a:stretch>
        </p:blipFill>
        <p:spPr bwMode="auto">
          <a:xfrm>
            <a:off x="6444208" y="1484784"/>
            <a:ext cx="2454316"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7772400" cy="1143000"/>
          </a:xfrm>
        </p:spPr>
        <p:txBody>
          <a:bodyPr/>
          <a:lstStyle/>
          <a:p>
            <a:r>
              <a:rPr lang="zh-CN" altLang="en-US" dirty="0"/>
              <a:t>来看两个代码（</a:t>
            </a:r>
            <a:r>
              <a:rPr lang="en-US" altLang="zh-CN" dirty="0"/>
              <a:t>1</a:t>
            </a:r>
            <a:r>
              <a:rPr lang="zh-CN" altLang="en-US" dirty="0"/>
              <a:t>）</a:t>
            </a:r>
          </a:p>
        </p:txBody>
      </p:sp>
      <p:sp>
        <p:nvSpPr>
          <p:cNvPr id="3" name="内容占位符 2"/>
          <p:cNvSpPr>
            <a:spLocks noGrp="1"/>
          </p:cNvSpPr>
          <p:nvPr>
            <p:ph idx="1"/>
          </p:nvPr>
        </p:nvSpPr>
        <p:spPr>
          <a:xfrm>
            <a:off x="179512" y="1412776"/>
            <a:ext cx="7918648" cy="4611216"/>
          </a:xfrm>
        </p:spPr>
        <p:txBody>
          <a:bodyPr/>
          <a:lstStyle/>
          <a:p>
            <a:pPr>
              <a:buNone/>
            </a:pPr>
            <a:r>
              <a:rPr lang="en-US" altLang="zh-CN" sz="2400" dirty="0" err="1"/>
              <a:t>bool</a:t>
            </a:r>
            <a:r>
              <a:rPr lang="en-US" altLang="zh-CN" sz="2400" dirty="0"/>
              <a:t> </a:t>
            </a:r>
            <a:r>
              <a:rPr lang="en-US" altLang="zh-CN" sz="2400" dirty="0" err="1"/>
              <a:t>God_algo</a:t>
            </a:r>
            <a:r>
              <a:rPr lang="en-US" altLang="zh-CN" sz="2400" dirty="0"/>
              <a:t>(char * program, char * input) </a:t>
            </a:r>
          </a:p>
          <a:p>
            <a:pPr>
              <a:buNone/>
            </a:pPr>
            <a:r>
              <a:rPr lang="en-US" altLang="zh-CN" sz="2400" dirty="0"/>
              <a:t>{ </a:t>
            </a:r>
          </a:p>
          <a:p>
            <a:pPr>
              <a:buNone/>
            </a:pPr>
            <a:r>
              <a:rPr lang="en-US" altLang="zh-CN" sz="2400" dirty="0"/>
              <a:t>    if(&lt;program&gt; halts on &lt;input&gt;) </a:t>
            </a:r>
          </a:p>
          <a:p>
            <a:pPr>
              <a:buNone/>
            </a:pPr>
            <a:r>
              <a:rPr lang="en-US" altLang="zh-CN" sz="2400" dirty="0"/>
              <a:t>        return true; </a:t>
            </a:r>
          </a:p>
          <a:p>
            <a:pPr>
              <a:buNone/>
            </a:pPr>
            <a:r>
              <a:rPr lang="en-US" altLang="zh-CN" sz="2400" dirty="0"/>
              <a:t>    else </a:t>
            </a:r>
          </a:p>
          <a:p>
            <a:pPr>
              <a:buNone/>
            </a:pPr>
            <a:r>
              <a:rPr lang="en-US" altLang="zh-CN" sz="2400" dirty="0"/>
              <a:t>        return false; </a:t>
            </a:r>
          </a:p>
          <a:p>
            <a:pPr>
              <a:buNone/>
            </a:pPr>
            <a:r>
              <a:rPr lang="en-US" altLang="zh-CN" sz="2400" dirty="0"/>
              <a:t>} </a:t>
            </a:r>
          </a:p>
          <a:p>
            <a:pPr>
              <a:buNone/>
            </a:pPr>
            <a:r>
              <a:rPr lang="en-US" altLang="zh-CN" dirty="0"/>
              <a:t>   </a:t>
            </a:r>
            <a:endParaRPr lang="zh-CN" altLang="en-US" dirty="0"/>
          </a:p>
        </p:txBody>
      </p:sp>
      <p:sp>
        <p:nvSpPr>
          <p:cNvPr id="4" name="矩形 3"/>
          <p:cNvSpPr/>
          <p:nvPr/>
        </p:nvSpPr>
        <p:spPr>
          <a:xfrm>
            <a:off x="179512" y="4797152"/>
            <a:ext cx="3561715" cy="1554480"/>
          </a:xfrm>
          <a:prstGeom prst="rect">
            <a:avLst/>
          </a:prstGeom>
        </p:spPr>
        <p:txBody>
          <a:bodyPr wrap="square">
            <a:spAutoFit/>
          </a:bodyPr>
          <a:lstStyle/>
          <a:p>
            <a:pPr algn="l"/>
            <a:r>
              <a:rPr lang="zh-CN" altLang="en-US" dirty="0"/>
              <a:t>这里假设</a:t>
            </a:r>
            <a:r>
              <a:rPr lang="en-US" altLang="zh-CN" dirty="0"/>
              <a:t>if</a:t>
            </a:r>
            <a:r>
              <a:rPr lang="zh-CN" altLang="en-US" dirty="0"/>
              <a:t>的判断语句是人类天才思考的结晶，它能像上帝一样洞察所有程序的宿命</a:t>
            </a:r>
          </a:p>
        </p:txBody>
      </p:sp>
      <p:pic>
        <p:nvPicPr>
          <p:cNvPr id="5" name="图片 4"/>
          <p:cNvPicPr>
            <a:picLocks noChangeAspect="1"/>
          </p:cNvPicPr>
          <p:nvPr/>
        </p:nvPicPr>
        <p:blipFill>
          <a:blip r:embed="rId2" cstate="print"/>
          <a:stretch>
            <a:fillRect/>
          </a:stretch>
        </p:blipFill>
        <p:spPr>
          <a:xfrm>
            <a:off x="4355976" y="2809444"/>
            <a:ext cx="4608512" cy="34984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88640"/>
            <a:ext cx="7772400" cy="1143000"/>
          </a:xfrm>
        </p:spPr>
        <p:txBody>
          <a:bodyPr/>
          <a:lstStyle/>
          <a:p>
            <a:r>
              <a:rPr lang="zh-CN" altLang="en-US" dirty="0"/>
              <a:t>来看两个代码（</a:t>
            </a:r>
            <a:r>
              <a:rPr lang="en-US" altLang="zh-CN" dirty="0"/>
              <a:t>2</a:t>
            </a:r>
            <a:r>
              <a:rPr lang="zh-CN" altLang="en-US" dirty="0"/>
              <a:t>）</a:t>
            </a:r>
          </a:p>
        </p:txBody>
      </p:sp>
      <p:sp>
        <p:nvSpPr>
          <p:cNvPr id="3" name="内容占位符 2"/>
          <p:cNvSpPr>
            <a:spLocks noGrp="1"/>
          </p:cNvSpPr>
          <p:nvPr>
            <p:ph idx="1"/>
          </p:nvPr>
        </p:nvSpPr>
        <p:spPr>
          <a:xfrm>
            <a:off x="323528" y="1484784"/>
            <a:ext cx="5177166" cy="4301670"/>
          </a:xfrm>
        </p:spPr>
        <p:txBody>
          <a:bodyPr/>
          <a:lstStyle/>
          <a:p>
            <a:pPr>
              <a:buNone/>
            </a:pPr>
            <a:r>
              <a:rPr lang="en-US" altLang="zh-CN" sz="2400" dirty="0" err="1"/>
              <a:t>bool</a:t>
            </a:r>
            <a:r>
              <a:rPr lang="en-US" altLang="zh-CN" sz="2400" dirty="0"/>
              <a:t> </a:t>
            </a:r>
            <a:r>
              <a:rPr lang="en-US" altLang="zh-CN" sz="2400" dirty="0" err="1"/>
              <a:t>Satan_algo</a:t>
            </a:r>
            <a:r>
              <a:rPr lang="en-US" altLang="zh-CN" sz="2400" dirty="0"/>
              <a:t>(char * program) </a:t>
            </a:r>
          </a:p>
          <a:p>
            <a:pPr>
              <a:buNone/>
            </a:pPr>
            <a:r>
              <a:rPr lang="en-US" altLang="zh-CN" sz="2400" dirty="0"/>
              <a:t>{ </a:t>
            </a:r>
          </a:p>
          <a:p>
            <a:pPr>
              <a:buNone/>
            </a:pPr>
            <a:r>
              <a:rPr lang="en-US" altLang="zh-CN" sz="2400" dirty="0"/>
              <a:t>    if(</a:t>
            </a:r>
            <a:r>
              <a:rPr lang="en-US" altLang="zh-CN" sz="2400" dirty="0" err="1"/>
              <a:t>God_algo</a:t>
            </a:r>
            <a:r>
              <a:rPr lang="en-US" altLang="zh-CN" sz="2400" dirty="0"/>
              <a:t>(program, program)) </a:t>
            </a:r>
          </a:p>
          <a:p>
            <a:pPr>
              <a:buNone/>
            </a:pPr>
            <a:r>
              <a:rPr lang="en-US" altLang="zh-CN" sz="2400" dirty="0"/>
              <a:t>    { </a:t>
            </a:r>
          </a:p>
          <a:p>
            <a:pPr>
              <a:buNone/>
            </a:pPr>
            <a:r>
              <a:rPr lang="en-US" altLang="zh-CN" sz="2400" dirty="0"/>
              <a:t>        while(true); // loop forever! </a:t>
            </a:r>
          </a:p>
          <a:p>
            <a:pPr>
              <a:buNone/>
            </a:pPr>
            <a:r>
              <a:rPr lang="en-US" altLang="zh-CN" sz="2400" dirty="0"/>
              <a:t>        return false; // can never get here! </a:t>
            </a:r>
          </a:p>
          <a:p>
            <a:pPr>
              <a:buNone/>
            </a:pPr>
            <a:r>
              <a:rPr lang="en-US" altLang="zh-CN" sz="2400" dirty="0"/>
              <a:t>    } </a:t>
            </a:r>
          </a:p>
          <a:p>
            <a:pPr>
              <a:buNone/>
            </a:pPr>
            <a:r>
              <a:rPr lang="en-US" altLang="zh-CN" sz="2400" dirty="0"/>
              <a:t>    else </a:t>
            </a:r>
          </a:p>
          <a:p>
            <a:pPr>
              <a:buNone/>
            </a:pPr>
            <a:r>
              <a:rPr lang="en-US" altLang="zh-CN" sz="2400" dirty="0"/>
              <a:t>        return true; </a:t>
            </a:r>
          </a:p>
          <a:p>
            <a:pPr>
              <a:buNone/>
            </a:pPr>
            <a:r>
              <a:rPr lang="en-US" altLang="zh-CN" sz="2400" dirty="0"/>
              <a:t>}</a:t>
            </a:r>
            <a:r>
              <a:rPr lang="en-US" altLang="zh-CN" dirty="0"/>
              <a:t> </a:t>
            </a:r>
          </a:p>
          <a:p>
            <a:r>
              <a:rPr lang="en-US" altLang="zh-CN" dirty="0"/>
              <a:t>   </a:t>
            </a:r>
            <a:r>
              <a:rPr lang="zh-CN" altLang="en-US" dirty="0"/>
              <a:t>   </a:t>
            </a:r>
          </a:p>
        </p:txBody>
      </p:sp>
      <p:sp>
        <p:nvSpPr>
          <p:cNvPr id="4" name="矩形 3"/>
          <p:cNvSpPr/>
          <p:nvPr/>
        </p:nvSpPr>
        <p:spPr>
          <a:xfrm>
            <a:off x="5286380" y="1556792"/>
            <a:ext cx="3641596" cy="2677656"/>
          </a:xfrm>
          <a:prstGeom prst="rect">
            <a:avLst/>
          </a:prstGeom>
        </p:spPr>
        <p:txBody>
          <a:bodyPr wrap="square">
            <a:spAutoFit/>
          </a:bodyPr>
          <a:lstStyle/>
          <a:p>
            <a:pPr algn="l">
              <a:buFont typeface="Arial" panose="020B0604020202020204" pitchFamily="34" charset="0"/>
              <a:buChar char="•"/>
            </a:pPr>
            <a:r>
              <a:rPr lang="zh-CN" altLang="en-US" dirty="0"/>
              <a:t>邪恶的程序</a:t>
            </a:r>
          </a:p>
          <a:p>
            <a:pPr algn="l">
              <a:buFont typeface="Arial" panose="020B0604020202020204" pitchFamily="34" charset="0"/>
              <a:buChar char="•"/>
            </a:pPr>
            <a:r>
              <a:rPr lang="zh-CN" altLang="en-US" dirty="0"/>
              <a:t> 当这个算法运用到自身时： </a:t>
            </a:r>
            <a:r>
              <a:rPr lang="en-US" altLang="zh-CN" dirty="0" err="1"/>
              <a:t>Satan_algo</a:t>
            </a:r>
            <a:r>
              <a:rPr lang="en-US" altLang="zh-CN" dirty="0"/>
              <a:t>(</a:t>
            </a:r>
            <a:r>
              <a:rPr lang="en-US" altLang="zh-CN" dirty="0" err="1"/>
              <a:t>Satan_algo</a:t>
            </a:r>
            <a:r>
              <a:rPr lang="en-US" altLang="zh-CN" dirty="0"/>
              <a:t>);   </a:t>
            </a:r>
            <a:r>
              <a:rPr lang="zh-CN" altLang="en-US" dirty="0"/>
              <a:t>它肯定和所有的程序一样，要么停止，要么永不结束。</a:t>
            </a:r>
          </a:p>
        </p:txBody>
      </p:sp>
      <p:sp>
        <p:nvSpPr>
          <p:cNvPr id="5" name="TextBox 4"/>
          <p:cNvSpPr txBox="1"/>
          <p:nvPr/>
        </p:nvSpPr>
        <p:spPr>
          <a:xfrm>
            <a:off x="3214678" y="5214950"/>
            <a:ext cx="5286412" cy="646331"/>
          </a:xfrm>
          <a:prstGeom prst="rect">
            <a:avLst/>
          </a:prstGeom>
          <a:noFill/>
        </p:spPr>
        <p:txBody>
          <a:bodyPr wrap="square" rtlCol="0">
            <a:spAutoFit/>
          </a:bodyPr>
          <a:lstStyle/>
          <a:p>
            <a:r>
              <a:rPr lang="en-US" altLang="zh-CN" sz="3600" dirty="0" err="1">
                <a:latin typeface="Rockwell" panose="02060603020205020403" pitchFamily="18" charset="0"/>
              </a:rPr>
              <a:t>Satan_algo</a:t>
            </a:r>
            <a:r>
              <a:rPr lang="en-US" altLang="zh-CN" sz="3600" dirty="0">
                <a:latin typeface="Rockwell" panose="02060603020205020403" pitchFamily="18" charset="0"/>
              </a:rPr>
              <a:t>(</a:t>
            </a:r>
            <a:r>
              <a:rPr lang="en-US" altLang="zh-CN" sz="3600" dirty="0" err="1">
                <a:latin typeface="Rockwell" panose="02060603020205020403" pitchFamily="18" charset="0"/>
              </a:rPr>
              <a:t>Satan_algo</a:t>
            </a:r>
            <a:r>
              <a:rPr lang="en-US" altLang="zh-CN" sz="3600" dirty="0">
                <a:latin typeface="Rockwell" panose="02060603020205020403" pitchFamily="18" charset="0"/>
              </a:rPr>
              <a:t>); </a:t>
            </a:r>
            <a:endParaRPr lang="zh-CN" altLang="en-US" sz="3600" dirty="0">
              <a:latin typeface="Rockwell" panose="02060603020205020403"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r>
              <a:rPr lang="zh-CN" altLang="en-US" dirty="0"/>
              <a:t>来看两个代码（</a:t>
            </a:r>
            <a:r>
              <a:rPr lang="en-US" altLang="zh-CN" dirty="0"/>
              <a:t>3</a:t>
            </a:r>
            <a:r>
              <a:rPr lang="zh-CN" altLang="en-US" dirty="0"/>
              <a:t>）</a:t>
            </a:r>
          </a:p>
        </p:txBody>
      </p:sp>
      <p:sp>
        <p:nvSpPr>
          <p:cNvPr id="3" name="内容占位符 2"/>
          <p:cNvSpPr>
            <a:spLocks noGrp="1"/>
          </p:cNvSpPr>
          <p:nvPr>
            <p:ph idx="1"/>
          </p:nvPr>
        </p:nvSpPr>
        <p:spPr>
          <a:xfrm>
            <a:off x="395536" y="1412776"/>
            <a:ext cx="8208912" cy="4896544"/>
          </a:xfrm>
        </p:spPr>
        <p:txBody>
          <a:bodyPr/>
          <a:lstStyle/>
          <a:p>
            <a:r>
              <a:rPr lang="zh-CN" altLang="en-US" sz="2400" dirty="0"/>
              <a:t>那我们先假设这个程序能停机，那上图代码块中的</a:t>
            </a:r>
            <a:r>
              <a:rPr lang="en-US" altLang="zh-CN" sz="2400" dirty="0"/>
              <a:t>if</a:t>
            </a:r>
            <a:r>
              <a:rPr lang="zh-CN" altLang="en-US" sz="2400" dirty="0"/>
              <a:t>条件判断肯定为真（因为</a:t>
            </a:r>
            <a:r>
              <a:rPr lang="en-US" altLang="zh-CN" sz="2400" dirty="0" err="1"/>
              <a:t>God_algo</a:t>
            </a:r>
            <a:r>
              <a:rPr lang="en-US" altLang="zh-CN" sz="2400" dirty="0"/>
              <a:t>(</a:t>
            </a:r>
            <a:r>
              <a:rPr lang="en-US" altLang="zh-CN" sz="2400" dirty="0" err="1"/>
              <a:t>Satan_algo</a:t>
            </a:r>
            <a:r>
              <a:rPr lang="en-US" altLang="zh-CN" sz="2400" dirty="0"/>
              <a:t>, </a:t>
            </a:r>
            <a:r>
              <a:rPr lang="en-US" altLang="zh-CN" sz="2400" dirty="0" err="1"/>
              <a:t>Satan_algo</a:t>
            </a:r>
            <a:r>
              <a:rPr lang="en-US" altLang="zh-CN" sz="2400" dirty="0"/>
              <a:t>)</a:t>
            </a:r>
            <a:r>
              <a:rPr lang="zh-CN" altLang="en-US" sz="2400" dirty="0"/>
              <a:t>这个函数返回</a:t>
            </a:r>
            <a:r>
              <a:rPr lang="en-US" altLang="zh-CN" sz="2400" dirty="0"/>
              <a:t>true</a:t>
            </a:r>
            <a:r>
              <a:rPr lang="zh-CN" altLang="en-US" sz="2400" dirty="0"/>
              <a:t>），从而程序进入那个包含</a:t>
            </a:r>
            <a:r>
              <a:rPr lang="en-US" altLang="zh-CN" sz="2400" dirty="0"/>
              <a:t>while(true);</a:t>
            </a:r>
            <a:r>
              <a:rPr lang="zh-CN" altLang="en-US" sz="2400" dirty="0"/>
              <a:t>语句的分支，那我们就可以得出这个程序不能停机。</a:t>
            </a:r>
          </a:p>
          <a:p>
            <a:r>
              <a:rPr lang="zh-CN" altLang="en-US" sz="2400" dirty="0"/>
              <a:t>   我们再假设这个程序不能停机，类似的，我们可以得出这个程序能停机。</a:t>
            </a:r>
          </a:p>
          <a:p>
            <a:r>
              <a:rPr lang="zh-CN" altLang="en-US" sz="2400" dirty="0"/>
              <a:t>   总之，我们有：</a:t>
            </a:r>
          </a:p>
          <a:p>
            <a:r>
              <a:rPr lang="zh-CN" altLang="en-US" sz="2400" dirty="0"/>
              <a:t>   </a:t>
            </a:r>
            <a:r>
              <a:rPr lang="en-US" altLang="zh-CN" sz="2400" dirty="0" err="1"/>
              <a:t>Satan_algo</a:t>
            </a:r>
            <a:r>
              <a:rPr lang="en-US" altLang="zh-CN" sz="2400" dirty="0"/>
              <a:t>(</a:t>
            </a:r>
            <a:r>
              <a:rPr lang="en-US" altLang="zh-CN" sz="2400" dirty="0" err="1"/>
              <a:t>Satan_algo</a:t>
            </a:r>
            <a:r>
              <a:rPr lang="en-US" altLang="zh-CN" sz="2400" dirty="0"/>
              <a:t>)</a:t>
            </a:r>
            <a:r>
              <a:rPr lang="zh-CN" altLang="en-US" sz="2400" dirty="0"/>
              <a:t>能停机 </a:t>
            </a:r>
            <a:r>
              <a:rPr lang="en-US" altLang="zh-CN" sz="2400" dirty="0"/>
              <a:t>=&gt; </a:t>
            </a:r>
            <a:r>
              <a:rPr lang="zh-CN" altLang="en-US" sz="2400" dirty="0"/>
              <a:t>它不能停机</a:t>
            </a:r>
          </a:p>
          <a:p>
            <a:r>
              <a:rPr lang="zh-CN" altLang="en-US" sz="2400" dirty="0"/>
              <a:t>   </a:t>
            </a:r>
            <a:r>
              <a:rPr lang="en-US" altLang="zh-CN" sz="2400" dirty="0" err="1"/>
              <a:t>Satan_algo</a:t>
            </a:r>
            <a:r>
              <a:rPr lang="en-US" altLang="zh-CN" sz="2400" dirty="0"/>
              <a:t>(</a:t>
            </a:r>
            <a:r>
              <a:rPr lang="en-US" altLang="zh-CN" sz="2400" dirty="0" err="1"/>
              <a:t>Satan_algo</a:t>
            </a:r>
            <a:r>
              <a:rPr lang="en-US" altLang="zh-CN" sz="2400" dirty="0"/>
              <a:t>)</a:t>
            </a:r>
            <a:r>
              <a:rPr lang="zh-CN" altLang="en-US" sz="2400" dirty="0"/>
              <a:t>不能停机 </a:t>
            </a:r>
            <a:r>
              <a:rPr lang="en-US" altLang="zh-CN" sz="2400" dirty="0"/>
              <a:t>=&gt; </a:t>
            </a:r>
            <a:r>
              <a:rPr lang="zh-CN" altLang="en-US" sz="2400" dirty="0"/>
              <a:t>它能停机</a:t>
            </a:r>
          </a:p>
          <a:p>
            <a:r>
              <a:rPr lang="zh-CN" altLang="en-US" sz="2400" dirty="0"/>
              <a:t>   那么，我们得出了一个悖论。从而我们可以推翻我们最初的假设：</a:t>
            </a:r>
            <a:r>
              <a:rPr lang="zh-CN" altLang="en-US" sz="2400" b="1" dirty="0"/>
              <a:t>不存在一个程序（或算法），它能够计算任何程序在给定输入上是否会结束（停机）。</a:t>
            </a:r>
            <a:endParaRPr lang="zh-CN" altLang="en-US" sz="2400" dirty="0"/>
          </a:p>
          <a:p>
            <a:endParaRPr lang="zh-CN" altLang="en-US" dirty="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6586"/>
            <a:ext cx="5320006" cy="746130"/>
          </a:xfrm>
        </p:spPr>
        <p:txBody>
          <a:bodyPr/>
          <a:lstStyle/>
          <a:p>
            <a:r>
              <a:rPr lang="zh-CN" altLang="en-US" dirty="0"/>
              <a:t>停机问题是</a:t>
            </a:r>
            <a:r>
              <a:rPr lang="en-US" altLang="zh-CN" dirty="0"/>
              <a:t>NP-hard</a:t>
            </a:r>
            <a:endParaRPr lang="zh-CN" altLang="en-US" dirty="0"/>
          </a:p>
        </p:txBody>
      </p:sp>
      <p:sp>
        <p:nvSpPr>
          <p:cNvPr id="3" name="内容占位符 2"/>
          <p:cNvSpPr>
            <a:spLocks noGrp="1"/>
          </p:cNvSpPr>
          <p:nvPr>
            <p:ph idx="1"/>
          </p:nvPr>
        </p:nvSpPr>
        <p:spPr>
          <a:xfrm>
            <a:off x="122067" y="872716"/>
            <a:ext cx="8640960" cy="4683224"/>
          </a:xfrm>
        </p:spPr>
        <p:txBody>
          <a:bodyPr/>
          <a:lstStyle/>
          <a:p>
            <a:r>
              <a:rPr lang="en-US" altLang="zh-CN" sz="2400" dirty="0"/>
              <a:t>NP-Hard</a:t>
            </a:r>
            <a:r>
              <a:rPr lang="zh-CN" altLang="en-US" sz="2400" dirty="0"/>
              <a:t>和</a:t>
            </a:r>
            <a:r>
              <a:rPr lang="en-US" altLang="zh-CN" sz="2400" dirty="0"/>
              <a:t>NP-Complete</a:t>
            </a:r>
            <a:r>
              <a:rPr lang="zh-CN" altLang="en-US" sz="2400" dirty="0"/>
              <a:t>有什么不同？</a:t>
            </a:r>
            <a:r>
              <a:rPr lang="en-US" altLang="zh-CN" sz="2400" dirty="0"/>
              <a:t>.</a:t>
            </a:r>
            <a:r>
              <a:rPr lang="zh-CN" altLang="en-US" sz="2400" dirty="0"/>
              <a:t>如果所有</a:t>
            </a:r>
            <a:r>
              <a:rPr lang="en-US" altLang="zh-CN" sz="2400" dirty="0"/>
              <a:t>NP</a:t>
            </a:r>
            <a:r>
              <a:rPr lang="zh-CN" altLang="en-US" sz="2400" dirty="0"/>
              <a:t>问题都可以多项式归约到问题</a:t>
            </a:r>
            <a:r>
              <a:rPr lang="en-US" altLang="zh-CN" sz="2400" dirty="0"/>
              <a:t>A</a:t>
            </a:r>
            <a:r>
              <a:rPr lang="zh-CN" altLang="en-US" sz="2400" dirty="0"/>
              <a:t>，那么问题</a:t>
            </a:r>
            <a:r>
              <a:rPr lang="en-US" altLang="zh-CN" sz="2400" dirty="0"/>
              <a:t>A</a:t>
            </a:r>
            <a:r>
              <a:rPr lang="zh-CN" altLang="en-US" sz="2400" dirty="0"/>
              <a:t>就是 </a:t>
            </a:r>
            <a:r>
              <a:rPr lang="en-US" altLang="zh-CN" sz="2400" dirty="0"/>
              <a:t>NP-Hard</a:t>
            </a:r>
            <a:r>
              <a:rPr lang="zh-CN" altLang="en-US" sz="2400" dirty="0"/>
              <a:t>；如果问题</a:t>
            </a:r>
            <a:r>
              <a:rPr lang="en-US" altLang="zh-CN" sz="2400" dirty="0"/>
              <a:t>A</a:t>
            </a:r>
            <a:r>
              <a:rPr lang="zh-CN" altLang="en-US" sz="2400" dirty="0"/>
              <a:t>既是</a:t>
            </a:r>
            <a:r>
              <a:rPr lang="en-US" altLang="zh-CN" sz="2400" dirty="0"/>
              <a:t>NP-Hard</a:t>
            </a:r>
            <a:r>
              <a:rPr lang="zh-CN" altLang="en-US" sz="2400" dirty="0"/>
              <a:t>又是</a:t>
            </a:r>
            <a:r>
              <a:rPr lang="en-US" altLang="zh-CN" sz="2400" dirty="0"/>
              <a:t>NP</a:t>
            </a:r>
            <a:r>
              <a:rPr lang="zh-CN" altLang="en-US" sz="2400" dirty="0"/>
              <a:t>，那么它就是</a:t>
            </a:r>
            <a:r>
              <a:rPr lang="en-US" altLang="zh-CN" sz="2400" dirty="0"/>
              <a:t>NP-Complete</a:t>
            </a:r>
            <a:r>
              <a:rPr lang="zh-CN" altLang="en-US" sz="2400" dirty="0"/>
              <a:t>。</a:t>
            </a:r>
            <a:r>
              <a:rPr lang="en-US" altLang="zh-CN" sz="2400" dirty="0"/>
              <a:t>NP-Hard</a:t>
            </a:r>
            <a:r>
              <a:rPr lang="zh-CN" altLang="en-US" sz="2400" dirty="0"/>
              <a:t>问题类包含了</a:t>
            </a:r>
            <a:r>
              <a:rPr lang="en-US" altLang="zh-CN" sz="2400" dirty="0"/>
              <a:t>NP- Complete</a:t>
            </a:r>
            <a:r>
              <a:rPr lang="zh-CN" altLang="en-US" sz="2400" dirty="0"/>
              <a:t>类。</a:t>
            </a:r>
          </a:p>
          <a:p>
            <a:r>
              <a:rPr lang="en-US" altLang="zh-CN" sz="2400" dirty="0"/>
              <a:t>.</a:t>
            </a:r>
            <a:r>
              <a:rPr lang="zh-CN" altLang="en-US" sz="2400" dirty="0"/>
              <a:t>停机问题是</a:t>
            </a:r>
            <a:r>
              <a:rPr lang="en-US" altLang="zh-CN" sz="2400" dirty="0"/>
              <a:t>NP-Hard</a:t>
            </a:r>
            <a:r>
              <a:rPr lang="zh-CN" altLang="en-US" sz="2400" dirty="0"/>
              <a:t>：</a:t>
            </a:r>
            <a:endParaRPr lang="en-US" altLang="zh-CN" sz="2400" dirty="0"/>
          </a:p>
          <a:p>
            <a:pPr lvl="1">
              <a:buFont typeface="Wingdings" panose="05000000000000000000" pitchFamily="2" charset="2"/>
              <a:buChar char="Ø"/>
            </a:pPr>
            <a:r>
              <a:rPr lang="zh-CN" altLang="en-US" dirty="0"/>
              <a:t>停机问题是不可判的，那它当然也不是</a:t>
            </a:r>
            <a:r>
              <a:rPr lang="en-US" altLang="zh-CN" dirty="0"/>
              <a:t>NP</a:t>
            </a:r>
            <a:r>
              <a:rPr lang="zh-CN" altLang="en-US" dirty="0"/>
              <a:t>问题。</a:t>
            </a:r>
            <a:endParaRPr lang="en-US" altLang="zh-CN" dirty="0"/>
          </a:p>
          <a:p>
            <a:pPr lvl="1">
              <a:buFont typeface="Wingdings" panose="05000000000000000000" pitchFamily="2" charset="2"/>
              <a:buChar char="Ø"/>
            </a:pPr>
            <a:r>
              <a:rPr lang="zh-CN" altLang="en-US" dirty="0"/>
              <a:t>但对于</a:t>
            </a:r>
            <a:r>
              <a:rPr lang="en-US" altLang="zh-CN" dirty="0"/>
              <a:t>NP-Complete</a:t>
            </a:r>
            <a:r>
              <a:rPr lang="zh-CN" altLang="en-US" dirty="0"/>
              <a:t>问题，却可以多项式归约到停机问题</a:t>
            </a:r>
            <a:r>
              <a:rPr lang="en-US" altLang="zh-CN" dirty="0"/>
              <a:t>——</a:t>
            </a:r>
            <a:r>
              <a:rPr lang="zh-CN" altLang="en-US" dirty="0">
                <a:ea typeface="宋体" panose="02010600030101010101" pitchFamily="2" charset="-122"/>
              </a:rPr>
              <a:t>（逻辑电路问题）</a:t>
            </a:r>
            <a:r>
              <a:rPr lang="zh-CN" altLang="en-US" dirty="0"/>
              <a:t>构造程序</a:t>
            </a:r>
            <a:r>
              <a:rPr lang="en-US" altLang="zh-CN" dirty="0"/>
              <a:t>A</a:t>
            </a:r>
            <a:r>
              <a:rPr lang="zh-CN" altLang="en-US" dirty="0"/>
              <a:t>，该程序对输入的公式穷举其变量的所有赋值，如果存在赋值使其为真，则停机，否则进入无限循环。这样，判断公式是否可满足便转化为判断以公式为输入的程序</a:t>
            </a:r>
            <a:r>
              <a:rPr lang="en-US" altLang="zh-CN" dirty="0"/>
              <a:t>A</a:t>
            </a:r>
            <a:r>
              <a:rPr lang="zh-CN" altLang="en-US" dirty="0"/>
              <a:t>是否停机。所以，停机问题是</a:t>
            </a:r>
            <a:r>
              <a:rPr lang="en-US" altLang="zh-CN" dirty="0"/>
              <a:t>NP-Hard</a:t>
            </a:r>
            <a:r>
              <a:rPr lang="zh-CN" altLang="en-US" dirty="0"/>
              <a:t>而不是</a:t>
            </a:r>
            <a:r>
              <a:rPr lang="en-US" altLang="zh-CN" dirty="0"/>
              <a:t>NP-Complete</a:t>
            </a:r>
            <a:r>
              <a:rPr lang="zh-CN" altLang="en-US" dirty="0"/>
              <a:t>。</a:t>
            </a:r>
          </a:p>
        </p:txBody>
      </p:sp>
      <p:pic>
        <p:nvPicPr>
          <p:cNvPr id="4" name="Picture 3">
            <a:extLst>
              <a:ext uri="{FF2B5EF4-FFF2-40B4-BE49-F238E27FC236}">
                <a16:creationId xmlns:a16="http://schemas.microsoft.com/office/drawing/2014/main" id="{6751A654-AE30-4485-9F0D-4547E7CE5623}"/>
              </a:ext>
            </a:extLst>
          </p:cNvPr>
          <p:cNvPicPr>
            <a:picLocks noChangeAspect="1" noChangeArrowheads="1"/>
          </p:cNvPicPr>
          <p:nvPr/>
        </p:nvPicPr>
        <p:blipFill>
          <a:blip r:embed="rId2" cstate="print"/>
          <a:srcRect/>
          <a:stretch>
            <a:fillRect/>
          </a:stretch>
        </p:blipFill>
        <p:spPr bwMode="auto">
          <a:xfrm>
            <a:off x="5731134" y="5199402"/>
            <a:ext cx="3317439" cy="1672148"/>
          </a:xfrm>
          <a:prstGeom prst="rect">
            <a:avLst/>
          </a:prstGeom>
          <a:noFill/>
          <a:ln w="12700">
            <a:noFill/>
            <a:miter lim="800000"/>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NPC</a:t>
            </a:r>
            <a:r>
              <a:rPr lang="zh-CN" altLang="en-US" sz="3600" b="1" dirty="0">
                <a:solidFill>
                  <a:srgbClr val="0000CC"/>
                </a:solidFill>
              </a:rPr>
              <a:t>问题：一个故事</a:t>
            </a:r>
            <a:r>
              <a:rPr lang="en-US" sz="3600" b="1" dirty="0">
                <a:solidFill>
                  <a:srgbClr val="0000CC"/>
                </a:solidFill>
              </a:rPr>
              <a:t> (1)</a:t>
            </a:r>
          </a:p>
        </p:txBody>
      </p:sp>
      <p:sp>
        <p:nvSpPr>
          <p:cNvPr id="1607683" name="Rectangle 3"/>
          <p:cNvSpPr>
            <a:spLocks noGrp="1" noChangeArrowheads="1"/>
          </p:cNvSpPr>
          <p:nvPr>
            <p:ph type="body" idx="1"/>
          </p:nvPr>
        </p:nvSpPr>
        <p:spPr>
          <a:xfrm>
            <a:off x="457200" y="1447800"/>
            <a:ext cx="8229600" cy="5105400"/>
          </a:xfrm>
        </p:spPr>
        <p:txBody>
          <a:bodyPr/>
          <a:lstStyle/>
          <a:p>
            <a:r>
              <a:rPr lang="zh-CN" altLang="en-US" sz="2400" b="1" dirty="0"/>
              <a:t>你老板给你了一个</a:t>
            </a:r>
            <a:r>
              <a:rPr lang="en-US" altLang="zh-CN" sz="2400" b="1" dirty="0"/>
              <a:t>NPC</a:t>
            </a:r>
            <a:r>
              <a:rPr lang="zh-CN" altLang="en-US" sz="2400" b="1" dirty="0"/>
              <a:t>的问题，让你给出一个有效的解，这对你的公式很重要</a:t>
            </a:r>
            <a:endParaRPr lang="en-US" sz="2400" b="1" dirty="0"/>
          </a:p>
          <a:p>
            <a:r>
              <a:rPr lang="zh-CN" altLang="en-US" sz="2400" b="1" dirty="0"/>
              <a:t>最初你和你老板都不知道这是</a:t>
            </a:r>
            <a:r>
              <a:rPr lang="en-US" altLang="zh-CN" sz="2400" b="1" dirty="0"/>
              <a:t>NPC</a:t>
            </a:r>
            <a:r>
              <a:rPr lang="zh-CN" altLang="en-US" sz="2400" b="1" dirty="0"/>
              <a:t>问题</a:t>
            </a:r>
            <a:endParaRPr lang="en-US" sz="2400" b="1" dirty="0"/>
          </a:p>
          <a:p>
            <a:r>
              <a:rPr lang="zh-CN" altLang="en-US" sz="2400" b="1" dirty="0"/>
              <a:t>你花了大量时间，不眠不休，还是没找到答案</a:t>
            </a:r>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你怎么办</a:t>
            </a:r>
            <a:r>
              <a:rPr lang="en-US" sz="2400" b="1" dirty="0"/>
              <a:t>?</a:t>
            </a:r>
          </a:p>
        </p:txBody>
      </p:sp>
      <p:pic>
        <p:nvPicPr>
          <p:cNvPr id="4098" name="Picture 2" descr="http://www.wordwizardsinc.com/wp-content/uploads/2012/12/work_har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237"/>
          <a:stretch>
            <a:fillRect/>
          </a:stretch>
        </p:blipFill>
        <p:spPr bwMode="auto">
          <a:xfrm>
            <a:off x="1403648" y="3284984"/>
            <a:ext cx="2895599" cy="15667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problogger.net/wp-content/hard%20wor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284984"/>
            <a:ext cx="2059068" cy="1544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7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99"/>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07683">
                                            <p:txEl>
                                              <p:pRg st="8" end="8"/>
                                            </p:txEl>
                                          </p:spTgt>
                                        </p:tgtEl>
                                        <p:attrNameLst>
                                          <p:attrName>style.visibility</p:attrName>
                                        </p:attrNameLst>
                                      </p:cBhvr>
                                      <p:to>
                                        <p:strVal val="visible"/>
                                      </p:to>
                                    </p:set>
                                    <p:animEffect transition="in" filter="fade">
                                      <p:cBhvr>
                                        <p:cTn id="25" dur="1000"/>
                                        <p:tgtEl>
                                          <p:spTgt spid="1607683">
                                            <p:txEl>
                                              <p:pRg st="8" end="8"/>
                                            </p:txEl>
                                          </p:spTgt>
                                        </p:tgtEl>
                                      </p:cBhvr>
                                    </p:animEffect>
                                    <p:anim calcmode="lin" valueType="num">
                                      <p:cBhvr>
                                        <p:cTn id="26" dur="1000" fill="hold"/>
                                        <p:tgtEl>
                                          <p:spTgt spid="1607683">
                                            <p:txEl>
                                              <p:pRg st="8" end="8"/>
                                            </p:txEl>
                                          </p:spTgt>
                                        </p:tgtEl>
                                        <p:attrNameLst>
                                          <p:attrName>ppt_x</p:attrName>
                                        </p:attrNameLst>
                                      </p:cBhvr>
                                      <p:tavLst>
                                        <p:tav tm="0">
                                          <p:val>
                                            <p:strVal val="#ppt_x"/>
                                          </p:val>
                                        </p:tav>
                                        <p:tav tm="100000">
                                          <p:val>
                                            <p:strVal val="#ppt_x"/>
                                          </p:val>
                                        </p:tav>
                                      </p:tavLst>
                                    </p:anim>
                                    <p:anim calcmode="lin" valueType="num">
                                      <p:cBhvr>
                                        <p:cTn id="27" dur="1000" fill="hold"/>
                                        <p:tgtEl>
                                          <p:spTgt spid="160768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a:solidFill>
                  <a:srgbClr val="0000CC"/>
                </a:solidFill>
              </a:rPr>
              <a:t>NPC</a:t>
            </a:r>
            <a:r>
              <a:rPr lang="zh-CN" altLang="en-US" sz="3600" b="1" dirty="0">
                <a:solidFill>
                  <a:srgbClr val="0000CC"/>
                </a:solidFill>
              </a:rPr>
              <a:t>问题：一个故事</a:t>
            </a:r>
            <a:r>
              <a:rPr lang="en-US" sz="3600" b="1" dirty="0">
                <a:solidFill>
                  <a:srgbClr val="0000CC"/>
                </a:solidFill>
              </a:rPr>
              <a:t>(2)</a:t>
            </a:r>
          </a:p>
        </p:txBody>
      </p:sp>
      <p:sp>
        <p:nvSpPr>
          <p:cNvPr id="1607683" name="Rectangle 3"/>
          <p:cNvSpPr>
            <a:spLocks noGrp="1" noChangeArrowheads="1"/>
          </p:cNvSpPr>
          <p:nvPr>
            <p:ph type="body" idx="1"/>
          </p:nvPr>
        </p:nvSpPr>
        <p:spPr>
          <a:xfrm>
            <a:off x="457200" y="1447800"/>
            <a:ext cx="8229600" cy="548640"/>
          </a:xfrm>
        </p:spPr>
        <p:txBody>
          <a:bodyPr/>
          <a:lstStyle/>
          <a:p>
            <a:r>
              <a:rPr lang="zh-CN" altLang="en-US" sz="2400" b="1" dirty="0"/>
              <a:t>选择</a:t>
            </a:r>
            <a:r>
              <a:rPr lang="en-US" altLang="zh-CN" sz="2400" b="1" dirty="0"/>
              <a:t>1</a:t>
            </a:r>
            <a:r>
              <a:rPr lang="zh-CN" altLang="en-US" sz="2400" b="1" dirty="0"/>
              <a:t>：鼓起勇气告诉老板这事搞不定</a:t>
            </a:r>
            <a:endParaRPr lang="en-US" sz="2400" b="1"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66" t="31482" r="28125" b="27036"/>
          <a:stretch>
            <a:fillRect/>
          </a:stretch>
        </p:blipFill>
        <p:spPr bwMode="auto">
          <a:xfrm>
            <a:off x="1295400" y="1996440"/>
            <a:ext cx="6248400"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noChangeArrowheads="1"/>
          </p:cNvSpPr>
          <p:nvPr/>
        </p:nvSpPr>
        <p:spPr bwMode="auto">
          <a:xfrm>
            <a:off x="457200" y="5394960"/>
            <a:ext cx="82296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你完了，老板对你失去了信任</a:t>
            </a:r>
            <a:r>
              <a:rPr kumimoji="0" lang="en-US" sz="2400" b="1" i="0" u="none" strike="noStrike" kern="0" cap="none" spc="0" normalizeH="0" noProof="0" dirty="0">
                <a:ln>
                  <a:noFill/>
                </a:ln>
                <a:solidFill>
                  <a:schemeClr val="tx1"/>
                </a:solidFill>
                <a:effectLst/>
                <a:uLnTx/>
                <a:uFillTx/>
                <a:latin typeface="+mn-lt"/>
                <a:ea typeface="+mn-ea"/>
                <a:cs typeface="+mn-cs"/>
              </a:rPr>
              <a:t>…</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a:solidFill>
                  <a:srgbClr val="0000CC"/>
                </a:solidFill>
              </a:rPr>
              <a:t>NPC</a:t>
            </a:r>
            <a:r>
              <a:rPr lang="zh-CN" altLang="en-US" sz="3600" b="1" dirty="0">
                <a:solidFill>
                  <a:srgbClr val="0000CC"/>
                </a:solidFill>
              </a:rPr>
              <a:t>问题：一个故事</a:t>
            </a:r>
            <a:r>
              <a:rPr lang="en-US" sz="3600" b="1" dirty="0">
                <a:solidFill>
                  <a:srgbClr val="0000CC"/>
                </a:solidFill>
              </a:rPr>
              <a:t>(3)</a:t>
            </a:r>
          </a:p>
        </p:txBody>
      </p:sp>
      <p:sp>
        <p:nvSpPr>
          <p:cNvPr id="1607683" name="Rectangle 3"/>
          <p:cNvSpPr>
            <a:spLocks noGrp="1" noChangeArrowheads="1"/>
          </p:cNvSpPr>
          <p:nvPr>
            <p:ph type="body" idx="1"/>
          </p:nvPr>
        </p:nvSpPr>
        <p:spPr>
          <a:xfrm>
            <a:off x="457200" y="1371600"/>
            <a:ext cx="8229600" cy="762000"/>
          </a:xfrm>
        </p:spPr>
        <p:txBody>
          <a:bodyPr/>
          <a:lstStyle/>
          <a:p>
            <a:r>
              <a:rPr lang="zh-CN" altLang="en-US" sz="2200" b="1" dirty="0"/>
              <a:t>选择</a:t>
            </a:r>
            <a:r>
              <a:rPr lang="en-US" altLang="zh-CN" sz="2200" b="1" dirty="0"/>
              <a:t>2</a:t>
            </a:r>
            <a:r>
              <a:rPr lang="zh-CN" altLang="en-US" sz="2200" b="1" dirty="0"/>
              <a:t>：你向老板证明这个问题是不可解的</a:t>
            </a:r>
            <a:endParaRPr lang="en-US" sz="2200" b="1" dirty="0"/>
          </a:p>
        </p:txBody>
      </p:sp>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236" t="32099" r="28750" b="27530"/>
          <a:stretch>
            <a:fillRect/>
          </a:stretch>
        </p:blipFill>
        <p:spPr bwMode="auto">
          <a:xfrm>
            <a:off x="1453223" y="2133600"/>
            <a:ext cx="6090577" cy="3291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533400" y="54102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200" b="1" kern="0" dirty="0"/>
              <a:t>杯具了！证明这个问题不可解就如同解这个问题一样难！</a:t>
            </a:r>
            <a:endParaRPr lang="en-US" sz="2200"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r>
              <a:rPr lang="zh-CN" altLang="en-US" dirty="0"/>
              <a:t>千禧年大奖题目</a:t>
            </a:r>
          </a:p>
        </p:txBody>
      </p:sp>
      <p:sp>
        <p:nvSpPr>
          <p:cNvPr id="3" name="内容占位符 2"/>
          <p:cNvSpPr>
            <a:spLocks noGrp="1"/>
          </p:cNvSpPr>
          <p:nvPr>
            <p:ph idx="1"/>
          </p:nvPr>
        </p:nvSpPr>
        <p:spPr>
          <a:xfrm>
            <a:off x="179512" y="1340768"/>
            <a:ext cx="8712968" cy="4114800"/>
          </a:xfrm>
        </p:spPr>
        <p:txBody>
          <a:bodyPr/>
          <a:lstStyle/>
          <a:p>
            <a:r>
              <a:rPr lang="en-US" altLang="zh-CN" dirty="0"/>
              <a:t>P/NP</a:t>
            </a:r>
            <a:r>
              <a:rPr lang="zh-CN" altLang="en-US" dirty="0"/>
              <a:t>问题（</a:t>
            </a:r>
            <a:r>
              <a:rPr lang="en-US" altLang="zh-CN" dirty="0"/>
              <a:t>P versus NP</a:t>
            </a:r>
            <a:r>
              <a:rPr lang="zh-CN" altLang="en-US" dirty="0"/>
              <a:t>）</a:t>
            </a:r>
          </a:p>
          <a:p>
            <a:r>
              <a:rPr lang="zh-CN" altLang="en-US" dirty="0"/>
              <a:t>霍奇猜想（</a:t>
            </a:r>
            <a:r>
              <a:rPr lang="en-US" altLang="zh-CN" dirty="0"/>
              <a:t>The Hodge Conjecture</a:t>
            </a:r>
            <a:r>
              <a:rPr lang="zh-CN" altLang="en-US" dirty="0"/>
              <a:t>）</a:t>
            </a:r>
          </a:p>
          <a:p>
            <a:r>
              <a:rPr lang="zh-CN" altLang="en-US" dirty="0">
                <a:solidFill>
                  <a:srgbClr val="C00000"/>
                </a:solidFill>
                <a:latin typeface="华文琥珀" panose="02010800040101010101" pitchFamily="2" charset="-122"/>
                <a:ea typeface="华文琥珀" panose="02010800040101010101" pitchFamily="2" charset="-122"/>
              </a:rPr>
              <a:t>庞加莱猜想</a:t>
            </a:r>
            <a:r>
              <a:rPr lang="zh-CN" altLang="en-US" dirty="0"/>
              <a:t>（</a:t>
            </a:r>
            <a:r>
              <a:rPr lang="en-US" altLang="zh-CN" dirty="0"/>
              <a:t>The </a:t>
            </a:r>
            <a:r>
              <a:rPr lang="en-US" altLang="zh-CN" dirty="0" err="1"/>
              <a:t>Poincaré</a:t>
            </a:r>
            <a:r>
              <a:rPr lang="en-US" altLang="zh-CN" dirty="0"/>
              <a:t> Conjecture</a:t>
            </a:r>
            <a:r>
              <a:rPr lang="zh-CN" altLang="en-US" dirty="0"/>
              <a:t>），此猜想已获得证实。</a:t>
            </a:r>
          </a:p>
          <a:p>
            <a:r>
              <a:rPr lang="zh-CN" altLang="en-US" dirty="0"/>
              <a:t>黎曼猜想（</a:t>
            </a:r>
            <a:r>
              <a:rPr lang="en-US" altLang="zh-CN" dirty="0"/>
              <a:t>The Riemann Hypothesis</a:t>
            </a:r>
            <a:r>
              <a:rPr lang="zh-CN" altLang="en-US" dirty="0"/>
              <a:t>）</a:t>
            </a:r>
          </a:p>
          <a:p>
            <a:r>
              <a:rPr lang="zh-CN" altLang="en-US" dirty="0"/>
              <a:t>杨</a:t>
            </a:r>
            <a:r>
              <a:rPr lang="en-US" altLang="zh-CN" dirty="0"/>
              <a:t>-</a:t>
            </a:r>
            <a:r>
              <a:rPr lang="zh-CN" altLang="en-US" dirty="0"/>
              <a:t>米尔斯存在性与质量间隙（</a:t>
            </a:r>
            <a:r>
              <a:rPr lang="en-US" altLang="zh-CN" dirty="0"/>
              <a:t>Yang-Mills Existence and Mass Gap</a:t>
            </a:r>
            <a:r>
              <a:rPr lang="zh-CN" altLang="en-US" dirty="0"/>
              <a:t>）</a:t>
            </a:r>
          </a:p>
          <a:p>
            <a:r>
              <a:rPr lang="zh-CN" altLang="en-US" dirty="0">
                <a:solidFill>
                  <a:srgbClr val="C00000"/>
                </a:solidFill>
                <a:latin typeface="华文琥珀" panose="02010800040101010101" pitchFamily="2" charset="-122"/>
                <a:ea typeface="华文琥珀" panose="02010800040101010101" pitchFamily="2" charset="-122"/>
              </a:rPr>
              <a:t>纳维</a:t>
            </a:r>
            <a:r>
              <a:rPr lang="en-US" altLang="zh-CN" dirty="0">
                <a:solidFill>
                  <a:srgbClr val="C00000"/>
                </a:solidFill>
                <a:latin typeface="华文琥珀" panose="02010800040101010101" pitchFamily="2" charset="-122"/>
                <a:ea typeface="华文琥珀" panose="02010800040101010101" pitchFamily="2" charset="-122"/>
              </a:rPr>
              <a:t>-</a:t>
            </a:r>
            <a:r>
              <a:rPr lang="zh-CN" altLang="en-US" dirty="0">
                <a:solidFill>
                  <a:srgbClr val="C00000"/>
                </a:solidFill>
                <a:latin typeface="华文琥珀" panose="02010800040101010101" pitchFamily="2" charset="-122"/>
                <a:ea typeface="华文琥珀" panose="02010800040101010101" pitchFamily="2" charset="-122"/>
              </a:rPr>
              <a:t>斯托克斯存在性与光滑性</a:t>
            </a:r>
            <a:r>
              <a:rPr lang="zh-CN" altLang="en-US" dirty="0"/>
              <a:t>（</a:t>
            </a:r>
            <a:r>
              <a:rPr lang="en-US" altLang="zh-CN" dirty="0" err="1"/>
              <a:t>Navier</a:t>
            </a:r>
            <a:r>
              <a:rPr lang="en-US" altLang="zh-CN" dirty="0"/>
              <a:t>-Stokes existence and smoothness</a:t>
            </a:r>
            <a:r>
              <a:rPr lang="zh-CN" altLang="en-US" dirty="0"/>
              <a:t>）（可能被解开）</a:t>
            </a:r>
          </a:p>
          <a:p>
            <a:r>
              <a:rPr lang="zh-CN" altLang="en-US" dirty="0"/>
              <a:t>贝赫和斯维讷通</a:t>
            </a:r>
            <a:r>
              <a:rPr lang="en-US" altLang="zh-CN" dirty="0"/>
              <a:t>-</a:t>
            </a:r>
            <a:r>
              <a:rPr lang="zh-CN" altLang="en-US" dirty="0"/>
              <a:t>戴尔猜想（</a:t>
            </a:r>
            <a:r>
              <a:rPr lang="en-US" altLang="zh-CN" dirty="0"/>
              <a:t>The Birch and </a:t>
            </a:r>
            <a:r>
              <a:rPr lang="en-US" altLang="zh-CN" dirty="0" err="1"/>
              <a:t>Swinnerton</a:t>
            </a:r>
            <a:r>
              <a:rPr lang="en-US" altLang="zh-CN" dirty="0"/>
              <a:t>-Dyer Conjecture</a:t>
            </a:r>
            <a:r>
              <a:rPr lang="zh-CN" altLang="en-US" dirty="0"/>
              <a:t>）</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a:solidFill>
                  <a:srgbClr val="0000CC"/>
                </a:solidFill>
              </a:rPr>
              <a:t>NPC</a:t>
            </a:r>
            <a:r>
              <a:rPr lang="zh-CN" altLang="en-US" sz="3600" b="1" dirty="0">
                <a:solidFill>
                  <a:srgbClr val="0000CC"/>
                </a:solidFill>
              </a:rPr>
              <a:t>问题：一个故事</a:t>
            </a:r>
            <a:r>
              <a:rPr lang="en-US" sz="3600" b="1" dirty="0">
                <a:solidFill>
                  <a:srgbClr val="0000CC"/>
                </a:solidFill>
              </a:rPr>
              <a:t>(4)</a:t>
            </a:r>
          </a:p>
        </p:txBody>
      </p:sp>
      <p:sp>
        <p:nvSpPr>
          <p:cNvPr id="1607683" name="Rectangle 3"/>
          <p:cNvSpPr>
            <a:spLocks noGrp="1" noChangeArrowheads="1"/>
          </p:cNvSpPr>
          <p:nvPr>
            <p:ph type="body" idx="1"/>
          </p:nvPr>
        </p:nvSpPr>
        <p:spPr>
          <a:xfrm>
            <a:off x="457200" y="1371600"/>
            <a:ext cx="8229600" cy="914400"/>
          </a:xfrm>
        </p:spPr>
        <p:txBody>
          <a:bodyPr/>
          <a:lstStyle/>
          <a:p>
            <a:r>
              <a:rPr lang="zh-CN" altLang="en-US" sz="2200" b="1" dirty="0"/>
              <a:t>选择</a:t>
            </a:r>
            <a:r>
              <a:rPr lang="en-US" altLang="zh-CN" sz="2200" b="1" dirty="0"/>
              <a:t>3</a:t>
            </a:r>
            <a:r>
              <a:rPr lang="zh-CN" altLang="en-US" sz="2200" b="1" dirty="0"/>
              <a:t>：你向老板证明这个问题是一个</a:t>
            </a:r>
            <a:r>
              <a:rPr lang="en-US" altLang="zh-CN" sz="2200" b="1" dirty="0"/>
              <a:t>NPC</a:t>
            </a:r>
            <a:r>
              <a:rPr lang="zh-CN" altLang="en-US" sz="2200" b="1" dirty="0"/>
              <a:t>问题，那么多牛人都解不出</a:t>
            </a:r>
            <a:r>
              <a:rPr lang="en-US" altLang="zh-CN" sz="2200" b="1" dirty="0"/>
              <a:t>NPC</a:t>
            </a:r>
            <a:r>
              <a:rPr lang="zh-CN" altLang="en-US" sz="2200" b="1" dirty="0"/>
              <a:t>问题，我解不出来正常啊！</a:t>
            </a:r>
            <a:endParaRPr lang="en-US" sz="2200" b="1" dirty="0"/>
          </a:p>
        </p:txBody>
      </p:sp>
      <p:sp>
        <p:nvSpPr>
          <p:cNvPr id="7" name="Rectangle 3"/>
          <p:cNvSpPr txBox="1">
            <a:spLocks noChangeArrowheads="1"/>
          </p:cNvSpPr>
          <p:nvPr/>
        </p:nvSpPr>
        <p:spPr bwMode="auto">
          <a:xfrm>
            <a:off x="457200" y="54864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100" b="1" kern="0" dirty="0"/>
              <a:t>证明一个问题是</a:t>
            </a:r>
            <a:r>
              <a:rPr lang="en-US" altLang="zh-CN" sz="2100" b="1" kern="0" dirty="0"/>
              <a:t>NPC</a:t>
            </a:r>
            <a:r>
              <a:rPr lang="zh-CN" altLang="en-US" sz="2100" b="1" kern="0" dirty="0"/>
              <a:t>问题，相对比较容易。</a:t>
            </a:r>
            <a:endParaRPr lang="en-US" sz="2100" b="1" kern="0" dirty="0"/>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03" t="46419" r="22014" b="20124"/>
          <a:stretch>
            <a:fillRect/>
          </a:stretch>
        </p:blipFill>
        <p:spPr bwMode="auto">
          <a:xfrm>
            <a:off x="1828800" y="2103903"/>
            <a:ext cx="5334000" cy="3382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125" y="188595"/>
            <a:ext cx="8162925" cy="1143000"/>
          </a:xfrm>
        </p:spPr>
        <p:txBody>
          <a:bodyPr/>
          <a:lstStyle/>
          <a:p>
            <a:r>
              <a:rPr lang="zh-CN" altLang="en-US" dirty="0"/>
              <a:t>怎么证明一个问题是</a:t>
            </a:r>
            <a:r>
              <a:rPr lang="en-US" altLang="zh-CN" dirty="0"/>
              <a:t>NPC</a:t>
            </a:r>
            <a:r>
              <a:rPr lang="zh-CN" altLang="en-US" dirty="0"/>
              <a:t>问题？</a:t>
            </a:r>
          </a:p>
        </p:txBody>
      </p:sp>
      <p:sp>
        <p:nvSpPr>
          <p:cNvPr id="3" name="内容占位符 2"/>
          <p:cNvSpPr>
            <a:spLocks noGrp="1"/>
          </p:cNvSpPr>
          <p:nvPr>
            <p:ph idx="1"/>
          </p:nvPr>
        </p:nvSpPr>
        <p:spPr>
          <a:xfrm>
            <a:off x="685800" y="1981200"/>
            <a:ext cx="7772400" cy="1231776"/>
          </a:xfrm>
        </p:spPr>
        <p:txBody>
          <a:bodyPr/>
          <a:lstStyle/>
          <a:p>
            <a:r>
              <a:rPr lang="zh-CN" altLang="en-US" dirty="0"/>
              <a:t>如果你有足够的兴趣和时间，请参看课本第</a:t>
            </a:r>
            <a:r>
              <a:rPr lang="en-US" altLang="zh-CN" dirty="0"/>
              <a:t>34</a:t>
            </a:r>
            <a:r>
              <a:rPr lang="zh-CN" altLang="en-US" dirty="0"/>
              <a:t>章，加油啊！</a:t>
            </a:r>
          </a:p>
        </p:txBody>
      </p:sp>
      <p:pic>
        <p:nvPicPr>
          <p:cNvPr id="146437" name="Picture 5" descr="C:\Users\Lenovo\AppData\Local\Microsoft\Windows\Temporary Internet Files\Content.IE5\D6EFVGL3\543e1fff615ab[1].jpg"/>
          <p:cNvPicPr>
            <a:picLocks noChangeAspect="1" noChangeArrowheads="1"/>
          </p:cNvPicPr>
          <p:nvPr/>
        </p:nvPicPr>
        <p:blipFill>
          <a:blip r:embed="rId2" cstate="print"/>
          <a:srcRect/>
          <a:stretch>
            <a:fillRect/>
          </a:stretch>
        </p:blipFill>
        <p:spPr bwMode="auto">
          <a:xfrm>
            <a:off x="4139952" y="3068960"/>
            <a:ext cx="4161309" cy="307716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60648"/>
            <a:ext cx="7772400" cy="1143000"/>
          </a:xfrm>
        </p:spPr>
        <p:txBody>
          <a:bodyPr/>
          <a:lstStyle/>
          <a:p>
            <a:pPr>
              <a:defRPr/>
            </a:pPr>
            <a:r>
              <a:rPr lang="en-US" altLang="zh-CN" dirty="0">
                <a:latin typeface="Arial Unicode MS" pitchFamily="34" charset="-128"/>
                <a:ea typeface="Arial Unicode MS" pitchFamily="34" charset="-128"/>
                <a:cs typeface="Arial Unicode MS" pitchFamily="34" charset="-128"/>
              </a:rPr>
              <a:t>P vs. NP</a:t>
            </a:r>
            <a:endParaRPr lang="zh-CN" altLang="en-US" dirty="0">
              <a:ea typeface="宋体" panose="02010600030101010101" pitchFamily="2" charset="-122"/>
            </a:endParaRPr>
          </a:p>
        </p:txBody>
      </p:sp>
      <p:sp>
        <p:nvSpPr>
          <p:cNvPr id="3" name="内容占位符 2"/>
          <p:cNvSpPr>
            <a:spLocks noGrp="1"/>
          </p:cNvSpPr>
          <p:nvPr>
            <p:ph idx="1"/>
          </p:nvPr>
        </p:nvSpPr>
        <p:spPr/>
        <p:txBody>
          <a:bodyPr/>
          <a:lstStyle/>
          <a:p>
            <a:pPr>
              <a:defRPr/>
            </a:pPr>
            <a:r>
              <a:rPr lang="zh-CN" altLang="en-US" sz="2800" dirty="0">
                <a:ea typeface="宋体" panose="02010600030101010101" pitchFamily="2" charset="-122"/>
              </a:rPr>
              <a:t>剧中只用了一句话来介绍 </a:t>
            </a:r>
            <a:r>
              <a:rPr lang="en-US" altLang="zh-CN" sz="2800" dirty="0">
                <a:ea typeface="宋体" panose="02010600030101010101" pitchFamily="2" charset="-122"/>
              </a:rPr>
              <a:t>P=NP </a:t>
            </a:r>
            <a:r>
              <a:rPr lang="zh-CN" altLang="en-US" sz="2800" dirty="0">
                <a:ea typeface="宋体" panose="02010600030101010101" pitchFamily="2" charset="-122"/>
              </a:rPr>
              <a:t>的意义：“能用电脑快速验证一个解的问题，也能够用电脑快速地求出解”。</a:t>
            </a:r>
            <a:endParaRPr lang="en-US" altLang="zh-CN" sz="2800" dirty="0">
              <a:ea typeface="宋体" panose="02010600030101010101" pitchFamily="2" charset="-122"/>
            </a:endParaRPr>
          </a:p>
          <a:p>
            <a:pPr>
              <a:defRPr/>
            </a:pPr>
            <a:r>
              <a:rPr lang="zh-CN" altLang="en-US" sz="2800" dirty="0">
                <a:ea typeface="宋体" panose="02010600030101010101" pitchFamily="2" charset="-122"/>
              </a:rPr>
              <a:t>这句过于简单的话可能让大家一头雾水，今天我们就来讲一讲 </a:t>
            </a:r>
            <a:r>
              <a:rPr lang="en-US" altLang="zh-CN" sz="2800" dirty="0">
                <a:ea typeface="宋体" panose="02010600030101010101" pitchFamily="2" charset="-122"/>
              </a:rPr>
              <a:t>P vs. NP</a:t>
            </a:r>
            <a:r>
              <a:rPr lang="zh-CN" altLang="en-US" sz="2800" dirty="0">
                <a:ea typeface="宋体" panose="02010600030101010101" pitchFamily="2" charset="-122"/>
              </a:rPr>
              <a:t>。</a:t>
            </a:r>
          </a:p>
          <a:p>
            <a:pPr>
              <a:defRPr/>
            </a:pPr>
            <a:endParaRPr lang="zh-CN" altLang="en-US"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pPr>
              <a:defRPr/>
            </a:pPr>
            <a:r>
              <a:rPr lang="zh-CN" altLang="en-US" dirty="0">
                <a:ea typeface="宋体" panose="02010600030101010101" pitchFamily="2" charset="-122"/>
              </a:rPr>
              <a:t>从排序说起</a:t>
            </a:r>
          </a:p>
        </p:txBody>
      </p:sp>
      <p:sp>
        <p:nvSpPr>
          <p:cNvPr id="3" name="内容占位符 2"/>
          <p:cNvSpPr>
            <a:spLocks noGrp="1"/>
          </p:cNvSpPr>
          <p:nvPr>
            <p:ph idx="1"/>
          </p:nvPr>
        </p:nvSpPr>
        <p:spPr/>
        <p:txBody>
          <a:bodyPr/>
          <a:lstStyle/>
          <a:p>
            <a:pPr>
              <a:defRPr/>
            </a:pPr>
            <a:r>
              <a:rPr lang="zh-CN" altLang="en-US" dirty="0">
                <a:ea typeface="宋体" panose="02010600030101010101" pitchFamily="2" charset="-122"/>
              </a:rPr>
              <a:t>复杂度</a:t>
            </a:r>
            <a:r>
              <a:rPr lang="en-US" altLang="zh-CN" dirty="0">
                <a:ea typeface="宋体" panose="02010600030101010101" pitchFamily="2" charset="-122"/>
              </a:rPr>
              <a:t>:</a:t>
            </a:r>
            <a:r>
              <a:rPr lang="zh-CN" altLang="en-US" dirty="0">
                <a:ea typeface="宋体" panose="02010600030101010101" pitchFamily="2" charset="-122"/>
              </a:rPr>
              <a:t> </a:t>
            </a:r>
            <a:r>
              <a:rPr lang="en-US" altLang="zh-CN" dirty="0">
                <a:ea typeface="宋体" panose="02010600030101010101" pitchFamily="2" charset="-122"/>
              </a:rPr>
              <a:t>O(n</a:t>
            </a:r>
            <a:r>
              <a:rPr lang="en-US" altLang="zh-CN" baseline="30000" dirty="0">
                <a:ea typeface="宋体" panose="02010600030101010101" pitchFamily="2" charset="-122"/>
              </a:rPr>
              <a:t>2</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O(</a:t>
            </a:r>
            <a:r>
              <a:rPr lang="en-US" altLang="zh-CN" dirty="0" err="1">
                <a:ea typeface="宋体" panose="02010600030101010101" pitchFamily="2" charset="-122"/>
              </a:rPr>
              <a:t>nlogn</a:t>
            </a:r>
            <a:r>
              <a:rPr lang="en-US" altLang="zh-CN" dirty="0">
                <a:ea typeface="宋体" panose="02010600030101010101" pitchFamily="2" charset="-122"/>
              </a:rPr>
              <a:t>) </a:t>
            </a:r>
            <a:r>
              <a:rPr lang="zh-CN" altLang="en-US" dirty="0">
                <a:ea typeface="宋体" panose="02010600030101010101" pitchFamily="2" charset="-122"/>
              </a:rPr>
              <a:t>和 </a:t>
            </a:r>
            <a:r>
              <a:rPr lang="en-US" altLang="zh-CN" dirty="0">
                <a:ea typeface="宋体" panose="02010600030101010101" pitchFamily="2" charset="-122"/>
              </a:rPr>
              <a:t>O(n)</a:t>
            </a:r>
            <a:r>
              <a:rPr lang="zh-CN" altLang="en-US" dirty="0">
                <a:ea typeface="宋体" panose="02010600030101010101" pitchFamily="2" charset="-122"/>
              </a:rPr>
              <a:t>。</a:t>
            </a:r>
            <a:endParaRPr lang="en-US" altLang="zh-CN" dirty="0">
              <a:ea typeface="宋体" panose="02010600030101010101" pitchFamily="2" charset="-122"/>
            </a:endParaRPr>
          </a:p>
          <a:p>
            <a:pPr>
              <a:defRPr/>
            </a:pPr>
            <a:r>
              <a:rPr lang="zh-CN" altLang="en-US" dirty="0">
                <a:ea typeface="宋体" panose="02010600030101010101" pitchFamily="2" charset="-122"/>
              </a:rPr>
              <a:t>大家会对多项式级别的算法抱有好感，希望对每一个问题都能找到多项式级别的算法。</a:t>
            </a:r>
            <a:endParaRPr lang="en-US" altLang="zh-CN" dirty="0">
              <a:ea typeface="宋体" panose="02010600030101010101" pitchFamily="2" charset="-122"/>
            </a:endParaRPr>
          </a:p>
          <a:p>
            <a:pPr>
              <a:defRPr/>
            </a:pPr>
            <a:r>
              <a:rPr lang="zh-CN" altLang="en-US" dirty="0">
                <a:ea typeface="宋体" panose="02010600030101010101" pitchFamily="2" charset="-122"/>
              </a:rPr>
              <a:t>问题是</a:t>
            </a:r>
            <a:r>
              <a:rPr lang="en-US" altLang="zh-CN" dirty="0">
                <a:ea typeface="宋体" panose="02010600030101010101" pitchFamily="2" charset="-122"/>
              </a:rPr>
              <a:t>——</a:t>
            </a:r>
            <a:r>
              <a:rPr lang="zh-CN" altLang="en-US" dirty="0">
                <a:solidFill>
                  <a:srgbClr val="FF0000"/>
                </a:solidFill>
                <a:ea typeface="宋体" panose="02010600030101010101" pitchFamily="2" charset="-122"/>
              </a:rPr>
              <a:t>每个问题都能找到想要的多项式级别的算法</a:t>
            </a:r>
            <a:r>
              <a:rPr lang="zh-CN" altLang="en-US" dirty="0">
                <a:ea typeface="宋体" panose="02010600030101010101" pitchFamily="2" charset="-122"/>
              </a:rPr>
              <a:t>吗？</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pPr>
              <a:defRPr/>
            </a:pPr>
            <a:r>
              <a:rPr lang="en-US" altLang="zh-CN" dirty="0">
                <a:ea typeface="宋体" panose="02010600030101010101" pitchFamily="2" charset="-122"/>
              </a:rPr>
              <a:t>P</a:t>
            </a:r>
            <a:r>
              <a:rPr lang="zh-CN" altLang="en-US" dirty="0">
                <a:ea typeface="宋体" panose="02010600030101010101" pitchFamily="2" charset="-122"/>
              </a:rPr>
              <a:t>问题</a:t>
            </a:r>
          </a:p>
        </p:txBody>
      </p:sp>
      <p:sp>
        <p:nvSpPr>
          <p:cNvPr id="3" name="内容占位符 2"/>
          <p:cNvSpPr>
            <a:spLocks noGrp="1"/>
          </p:cNvSpPr>
          <p:nvPr>
            <p:ph idx="1"/>
          </p:nvPr>
        </p:nvSpPr>
        <p:spPr/>
        <p:txBody>
          <a:bodyPr/>
          <a:lstStyle/>
          <a:p>
            <a:pPr>
              <a:defRPr/>
            </a:pPr>
            <a:r>
              <a:rPr lang="zh-CN" altLang="en-US" sz="2800" dirty="0">
                <a:ea typeface="宋体" panose="02010600030101010101" pitchFamily="2" charset="-122"/>
              </a:rPr>
              <a:t>在一个由问题构成的集合中，如果每个问题都存在多项式级复杂度的算法，这个集合就是 </a:t>
            </a:r>
            <a:r>
              <a:rPr lang="en-US" altLang="zh-CN" sz="2800" dirty="0">
                <a:ea typeface="宋体" panose="02010600030101010101" pitchFamily="2" charset="-122"/>
              </a:rPr>
              <a:t>P </a:t>
            </a:r>
            <a:r>
              <a:rPr lang="zh-CN" altLang="en-US" sz="2800" dirty="0">
                <a:ea typeface="宋体" panose="02010600030101010101" pitchFamily="2" charset="-122"/>
              </a:rPr>
              <a:t>类问题（</a:t>
            </a:r>
            <a:r>
              <a:rPr lang="en-US" altLang="zh-CN" sz="2800" dirty="0">
                <a:ea typeface="宋体" panose="02010600030101010101" pitchFamily="2" charset="-122"/>
              </a:rPr>
              <a:t>Polynomial</a:t>
            </a:r>
            <a:r>
              <a:rPr lang="zh-CN" altLang="en-US" sz="2800" dirty="0">
                <a:ea typeface="宋体" panose="02010600030101010101" pitchFamily="2" charset="-122"/>
              </a:rPr>
              <a:t>）。</a:t>
            </a:r>
            <a:endParaRPr lang="en-US" altLang="zh-CN" sz="2800" dirty="0">
              <a:ea typeface="宋体" panose="02010600030101010101" pitchFamily="2" charset="-122"/>
            </a:endParaRPr>
          </a:p>
          <a:p>
            <a:pPr>
              <a:defRPr/>
            </a:pPr>
            <a:endParaRPr lang="en-US" altLang="zh-CN" sz="2800" dirty="0">
              <a:ea typeface="宋体" panose="02010600030101010101" pitchFamily="2" charset="-122"/>
            </a:endParaRPr>
          </a:p>
          <a:p>
            <a:pPr>
              <a:defRPr/>
            </a:pPr>
            <a:r>
              <a:rPr lang="zh-CN" altLang="en-US" sz="2800" dirty="0">
                <a:ea typeface="宋体" panose="02010600030101010101" pitchFamily="2" charset="-122"/>
              </a:rPr>
              <a:t>这意味着，即使面对大规模数据，人们也能相对容易地得到一个解，比如将一组数排序。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a:ea typeface="宋体" panose="02010600030101010101" pitchFamily="2" charset="-122"/>
              </a:rPr>
              <a:t>NP</a:t>
            </a:r>
            <a:r>
              <a:rPr lang="zh-CN" altLang="en-US" dirty="0">
                <a:ea typeface="宋体" panose="02010600030101010101" pitchFamily="2" charset="-122"/>
              </a:rPr>
              <a:t>问题</a:t>
            </a:r>
          </a:p>
        </p:txBody>
      </p:sp>
      <p:sp>
        <p:nvSpPr>
          <p:cNvPr id="3" name="内容占位符 2"/>
          <p:cNvSpPr>
            <a:spLocks noGrp="1"/>
          </p:cNvSpPr>
          <p:nvPr>
            <p:ph idx="1"/>
          </p:nvPr>
        </p:nvSpPr>
        <p:spPr>
          <a:xfrm>
            <a:off x="251520" y="1340768"/>
            <a:ext cx="8640960" cy="5328592"/>
          </a:xfrm>
          <a:ln>
            <a:solidFill>
              <a:schemeClr val="accent5">
                <a:lumMod val="50000"/>
              </a:schemeClr>
            </a:solidFill>
          </a:ln>
        </p:spPr>
        <p:txBody>
          <a:bodyPr/>
          <a:lstStyle/>
          <a:p>
            <a:pPr>
              <a:defRPr/>
            </a:pPr>
            <a:r>
              <a:rPr lang="zh-CN" altLang="en-US" dirty="0">
                <a:ea typeface="宋体" panose="02010600030101010101" pitchFamily="2" charset="-122"/>
              </a:rPr>
              <a:t>“</a:t>
            </a:r>
            <a:r>
              <a:rPr lang="en-US" altLang="zh-CN" dirty="0">
                <a:ea typeface="宋体" panose="02010600030101010101" pitchFamily="2" charset="-122"/>
              </a:rPr>
              <a:t>NP”</a:t>
            </a:r>
            <a:r>
              <a:rPr lang="zh-CN" altLang="en-US" dirty="0">
                <a:ea typeface="宋体" panose="02010600030101010101" pitchFamily="2" charset="-122"/>
              </a:rPr>
              <a:t>的全称为“</a:t>
            </a:r>
            <a:r>
              <a:rPr lang="en-US" altLang="zh-CN" dirty="0">
                <a:ea typeface="宋体" panose="02010600030101010101" pitchFamily="2" charset="-122"/>
              </a:rPr>
              <a:t>Nondeterministic Polynomial”</a:t>
            </a:r>
            <a:r>
              <a:rPr lang="zh-CN" altLang="en-US" dirty="0">
                <a:ea typeface="宋体" panose="02010600030101010101" pitchFamily="2" charset="-122"/>
              </a:rPr>
              <a:t>，而不是“</a:t>
            </a:r>
            <a:r>
              <a:rPr lang="en-US" altLang="zh-CN" dirty="0">
                <a:ea typeface="宋体" panose="02010600030101010101" pitchFamily="2" charset="-122"/>
              </a:rPr>
              <a:t>Non-Polynomial”</a:t>
            </a:r>
            <a:r>
              <a:rPr lang="zh-CN" altLang="en-US" dirty="0">
                <a:ea typeface="宋体" panose="02010600030101010101" pitchFamily="2" charset="-122"/>
              </a:rPr>
              <a:t>。</a:t>
            </a:r>
            <a:endParaRPr lang="en-US" altLang="zh-CN" dirty="0">
              <a:ea typeface="宋体" panose="02010600030101010101" pitchFamily="2" charset="-122"/>
            </a:endParaRPr>
          </a:p>
          <a:p>
            <a:pPr>
              <a:defRPr/>
            </a:pPr>
            <a:r>
              <a:rPr lang="en-US" altLang="zh-CN" dirty="0">
                <a:ea typeface="宋体" panose="02010600030101010101" pitchFamily="2" charset="-122"/>
              </a:rPr>
              <a:t>NP </a:t>
            </a:r>
            <a:r>
              <a:rPr lang="zh-CN" altLang="en-US" dirty="0">
                <a:ea typeface="宋体" panose="02010600030101010101" pitchFamily="2" charset="-122"/>
              </a:rPr>
              <a:t>类问题指的是，能在多项式时间内</a:t>
            </a:r>
            <a:r>
              <a:rPr lang="zh-CN" altLang="en-US" dirty="0">
                <a:solidFill>
                  <a:srgbClr val="FF0000"/>
                </a:solidFill>
                <a:ea typeface="宋体" panose="02010600030101010101" pitchFamily="2" charset="-122"/>
              </a:rPr>
              <a:t>检验</a:t>
            </a:r>
            <a:r>
              <a:rPr lang="zh-CN" altLang="en-US" dirty="0">
                <a:ea typeface="宋体" panose="02010600030101010101" pitchFamily="2" charset="-122"/>
              </a:rPr>
              <a:t>一个解是否正确的问题</a:t>
            </a:r>
            <a:endParaRPr lang="en-US" altLang="zh-CN" dirty="0">
              <a:ea typeface="宋体" panose="02010600030101010101" pitchFamily="2" charset="-122"/>
            </a:endParaRPr>
          </a:p>
          <a:p>
            <a:pPr>
              <a:defRPr/>
            </a:pPr>
            <a:r>
              <a:rPr lang="en-US" altLang="zh-CN" dirty="0"/>
              <a:t>13717421</a:t>
            </a:r>
            <a:r>
              <a:rPr lang="zh-CN" altLang="en-US" dirty="0"/>
              <a:t>是否可以写成两个较小的数的乘积？验证</a:t>
            </a:r>
            <a:r>
              <a:rPr lang="en-US" altLang="zh-CN" dirty="0"/>
              <a:t>3607</a:t>
            </a:r>
            <a:r>
              <a:rPr lang="zh-CN" altLang="en-US" dirty="0"/>
              <a:t>*</a:t>
            </a:r>
            <a:r>
              <a:rPr lang="en-US" altLang="zh-CN" dirty="0"/>
              <a:t>3803</a:t>
            </a:r>
            <a:r>
              <a:rPr lang="zh-CN" altLang="en-US" dirty="0"/>
              <a:t>，求解？</a:t>
            </a:r>
            <a:endParaRPr lang="en-US" altLang="zh-CN" dirty="0">
              <a:ea typeface="宋体" panose="02010600030101010101" pitchFamily="2" charset="-122"/>
            </a:endParaRPr>
          </a:p>
          <a:p>
            <a:pPr>
              <a:defRPr/>
            </a:pPr>
            <a:r>
              <a:rPr lang="zh-CN" altLang="en-US" dirty="0">
                <a:ea typeface="宋体" panose="02010600030101010101" pitchFamily="2" charset="-122"/>
              </a:rPr>
              <a:t>至于求解本身所花的时间是否是多项式我不管，可能有多项式算法，可能没有，也可能是不知道，这类问题称为</a:t>
            </a:r>
            <a:r>
              <a:rPr lang="en-US" altLang="zh-CN" dirty="0">
                <a:ea typeface="宋体" panose="02010600030101010101" pitchFamily="2" charset="-122"/>
              </a:rPr>
              <a:t>NP</a:t>
            </a:r>
            <a:r>
              <a:rPr lang="zh-CN" altLang="en-US" dirty="0">
                <a:ea typeface="宋体" panose="02010600030101010101" pitchFamily="2" charset="-122"/>
              </a:rPr>
              <a:t>问题。</a:t>
            </a:r>
            <a:endParaRPr lang="en-US" altLang="zh-CN" dirty="0">
              <a:ea typeface="宋体" panose="02010600030101010101" pitchFamily="2" charset="-122"/>
            </a:endParaRPr>
          </a:p>
          <a:p>
            <a:pPr>
              <a:defRPr/>
            </a:pPr>
            <a:r>
              <a:rPr lang="en-US" altLang="zh-CN" dirty="0">
                <a:ea typeface="宋体" panose="02010600030101010101" pitchFamily="2" charset="-122"/>
              </a:rPr>
              <a:t>NP</a:t>
            </a:r>
            <a:r>
              <a:rPr lang="zh-CN" altLang="en-US" dirty="0">
                <a:ea typeface="宋体" panose="02010600030101010101" pitchFamily="2" charset="-122"/>
              </a:rPr>
              <a:t>概念的奥妙在于，它躲开了求解到底需要多少时间这样的问题，而仅仅只是强调验证需要多少时间</a:t>
            </a:r>
            <a:endParaRPr lang="en-US" altLang="zh-CN"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482090"/>
            <a:ext cx="9144000" cy="389382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Q5OWU3ZGU2ZDIzNzUzYTZhMTUwOWJjMGM5NWFlYjYifQ=="/>
</p:tagLst>
</file>

<file path=ppt/theme/theme1.xml><?xml version="1.0" encoding="utf-8"?>
<a:theme xmlns:a="http://schemas.openxmlformats.org/drawingml/2006/main" name="original">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original</Template>
  <TotalTime>127</TotalTime>
  <Words>3412</Words>
  <Application>Microsoft Office PowerPoint</Application>
  <PresentationFormat>全屏显示(4:3)</PresentationFormat>
  <Paragraphs>199</Paragraphs>
  <Slides>41</Slides>
  <Notes>10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Arial Unicode MS</vt:lpstr>
      <vt:lpstr>fell</vt:lpstr>
      <vt:lpstr>Monotype Sorts</vt:lpstr>
      <vt:lpstr>华文琥珀</vt:lpstr>
      <vt:lpstr>宋体</vt:lpstr>
      <vt:lpstr>Arial</vt:lpstr>
      <vt:lpstr>Arial Narrow</vt:lpstr>
      <vt:lpstr>Rockwell</vt:lpstr>
      <vt:lpstr>Times New Roman</vt:lpstr>
      <vt:lpstr>Wingdings</vt:lpstr>
      <vt:lpstr>original</vt:lpstr>
      <vt:lpstr>PowerPoint 演示文稿</vt:lpstr>
      <vt:lpstr>PowerPoint 演示文稿</vt:lpstr>
      <vt:lpstr>《基本演绎法》</vt:lpstr>
      <vt:lpstr>千禧年大奖题目</vt:lpstr>
      <vt:lpstr>P vs. NP</vt:lpstr>
      <vt:lpstr>从排序说起</vt:lpstr>
      <vt:lpstr>P问题</vt:lpstr>
      <vt:lpstr>NP问题</vt:lpstr>
      <vt:lpstr>PowerPoint 演示文稿</vt:lpstr>
      <vt:lpstr>NP问题</vt:lpstr>
      <vt:lpstr>RSA加密算法</vt:lpstr>
      <vt:lpstr>PowerPoint 演示文稿</vt:lpstr>
      <vt:lpstr>NP问题</vt:lpstr>
      <vt:lpstr>P=NP？</vt:lpstr>
      <vt:lpstr>P会不会等于NP？</vt:lpstr>
      <vt:lpstr>第一个NPC问题</vt:lpstr>
      <vt:lpstr>NPC问题</vt:lpstr>
      <vt:lpstr>NPC问题</vt:lpstr>
      <vt:lpstr>PowerPoint 演示文稿</vt:lpstr>
      <vt:lpstr>NPC问题</vt:lpstr>
      <vt:lpstr>5-Clique（完全子图）</vt:lpstr>
      <vt:lpstr>顶点覆盖问题</vt:lpstr>
      <vt:lpstr>NPC问题</vt:lpstr>
      <vt:lpstr>P会不会等于NP？</vt:lpstr>
      <vt:lpstr>如果NP=P</vt:lpstr>
      <vt:lpstr>如果P=NP，世界会怎样？</vt:lpstr>
      <vt:lpstr>从哲学的角度看NP=P问题</vt:lpstr>
      <vt:lpstr>NP-hard问题</vt:lpstr>
      <vt:lpstr>PowerPoint 演示文稿</vt:lpstr>
      <vt:lpstr>停机问题简述</vt:lpstr>
      <vt:lpstr>停机问题(1)</vt:lpstr>
      <vt:lpstr>停机问题(2)</vt:lpstr>
      <vt:lpstr>来看两个代码（1）</vt:lpstr>
      <vt:lpstr>来看两个代码（2）</vt:lpstr>
      <vt:lpstr>来看两个代码（3）</vt:lpstr>
      <vt:lpstr>停机问题是NP-hard</vt:lpstr>
      <vt:lpstr>NPC问题：一个故事 (1)</vt:lpstr>
      <vt:lpstr>NPC问题：一个故事(2)</vt:lpstr>
      <vt:lpstr>NPC问题：一个故事(3)</vt:lpstr>
      <vt:lpstr>NPC问题：一个故事(4)</vt:lpstr>
      <vt:lpstr>怎么证明一个问题是NPC问题？</vt:lpstr>
    </vt:vector>
  </TitlesOfParts>
  <Company>Villanova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Limitations of Algorithm Power</dc:title>
  <dc:creator>Anany Levitin</dc:creator>
  <cp:lastModifiedBy>Wenjun Lee</cp:lastModifiedBy>
  <cp:revision>237</cp:revision>
  <dcterms:created xsi:type="dcterms:W3CDTF">1999-08-23T17:38:00Z</dcterms:created>
  <dcterms:modified xsi:type="dcterms:W3CDTF">2025-06-19T02:49:56Z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468C50E55A334211B81D2DCFA974141F</vt:lpwstr>
  </property>
</Properties>
</file>